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7" r:id="rId3"/>
    <p:sldId id="259" r:id="rId4"/>
    <p:sldId id="261" r:id="rId5"/>
    <p:sldId id="272" r:id="rId6"/>
    <p:sldId id="276" r:id="rId7"/>
    <p:sldId id="288" r:id="rId8"/>
    <p:sldId id="289" r:id="rId9"/>
    <p:sldId id="291" r:id="rId10"/>
    <p:sldId id="274" r:id="rId11"/>
    <p:sldId id="267"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varScale="1">
        <p:scale>
          <a:sx n="100" d="100"/>
          <a:sy n="100" d="100"/>
        </p:scale>
        <p:origin x="7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22CFA0-5EC0-46FA-B8D8-EF784020A6CE}"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F5735E-86F3-45CB-AD51-0DE57A70C0AB}"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C5079E3-9197-4288-94F3-7D6A9379472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AC5079E3-9197-4288-94F3-7D6A9379472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AC5079E3-9197-4288-94F3-7D6A9379472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Full Image without footer">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6858000"/>
          </a:xfrm>
          <a:prstGeom prst="rect">
            <a:avLst/>
          </a:prstGeom>
        </p:spPr>
        <p:txBody>
          <a:bodyPr/>
          <a:lstStyle>
            <a:lvl1pPr>
              <a:defRPr sz="1335" b="0" i="0">
                <a:solidFill>
                  <a:schemeClr val="bg2"/>
                </a:solidFill>
                <a:latin typeface="Helvetica" panose="020B0604020202020204" pitchFamily="34" charset="0"/>
                <a:ea typeface="Helvetica" panose="020B0604020202020204" pitchFamily="34" charset="0"/>
                <a:cs typeface="Helvetica" panose="020B0604020202020204" pitchFamily="34" charset="0"/>
              </a:defRPr>
            </a:lvl1pPr>
          </a:lstStyle>
          <a:p>
            <a:endParaRPr lang="en-US" dirty="0"/>
          </a:p>
        </p:txBody>
      </p:sp>
      <p:sp>
        <p:nvSpPr>
          <p:cNvPr id="10" name="Footer Placeholder 3"/>
          <p:cNvSpPr>
            <a:spLocks noGrp="1"/>
          </p:cNvSpPr>
          <p:nvPr>
            <p:ph type="ftr" sz="quarter" idx="3"/>
          </p:nvPr>
        </p:nvSpPr>
        <p:spPr>
          <a:xfrm>
            <a:off x="3604507" y="6508464"/>
            <a:ext cx="4987771" cy="259032"/>
          </a:xfrm>
          <a:prstGeom prst="rect">
            <a:avLst/>
          </a:prstGeom>
        </p:spPr>
        <p:txBody>
          <a:bodyPr vert="horz" lIns="91440" tIns="45720" rIns="91440" bIns="45720" rtlCol="0" anchor="ctr"/>
          <a:lstStyle>
            <a:lvl1pPr algn="ctr">
              <a:defRPr sz="1065" b="0" i="0">
                <a:solidFill>
                  <a:schemeClr val="tx1">
                    <a:alpha val="50000"/>
                  </a:schemeClr>
                </a:solidFill>
                <a:latin typeface="Helvetica" panose="020B0604020202020204" pitchFamily="34" charset="0"/>
                <a:ea typeface="Helvetica" panose="020B0604020202020204" pitchFamily="34" charset="0"/>
                <a:cs typeface="Helvetica" panose="020B0604020202020204" pitchFamily="34" charset="0"/>
              </a:defRPr>
            </a:lvl1pPr>
          </a:lstStyle>
          <a:p>
            <a:endParaRPr lang="en-US" dirty="0"/>
          </a:p>
        </p:txBody>
      </p:sp>
    </p:spTree>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Blank with all footer">
    <p:spTree>
      <p:nvGrpSpPr>
        <p:cNvPr id="1" name=""/>
        <p:cNvGrpSpPr/>
        <p:nvPr/>
      </p:nvGrpSpPr>
      <p:grpSpPr>
        <a:xfrm>
          <a:off x="0" y="0"/>
          <a:ext cx="0" cy="0"/>
          <a:chOff x="0" y="0"/>
          <a:chExt cx="0" cy="0"/>
        </a:xfrm>
      </p:grpSpPr>
      <p:sp>
        <p:nvSpPr>
          <p:cNvPr id="17" name="Rectangle 17"/>
          <p:cNvSpPr/>
          <p:nvPr userDrawn="1"/>
        </p:nvSpPr>
        <p:spPr bwMode="auto">
          <a:xfrm rot="10800000" flipH="1">
            <a:off x="2" y="6459368"/>
            <a:ext cx="12196781" cy="396837"/>
          </a:xfrm>
          <a:prstGeom prst="rect">
            <a:avLst/>
          </a:prstGeom>
          <a:solidFill>
            <a:srgbClr val="D2D2D2">
              <a:alpha val="89804"/>
            </a:srgbClr>
          </a:solidFill>
          <a:ln>
            <a:noFill/>
          </a:ln>
        </p:spPr>
        <p:txBody>
          <a:bodyPr lIns="0" tIns="0" rIns="0" bIns="0"/>
          <a:lstStyle/>
          <a:p>
            <a:endParaRPr lang="en-US" sz="2400" u="sng">
              <a:latin typeface="Helvetica" panose="020B0604020202020204" pitchFamily="34" charset="0"/>
              <a:cs typeface="Helvetica" panose="020B0604020202020204" pitchFamily="34" charset="0"/>
            </a:endParaRPr>
          </a:p>
        </p:txBody>
      </p:sp>
      <p:grpSp>
        <p:nvGrpSpPr>
          <p:cNvPr id="20" name="Group 19"/>
          <p:cNvGrpSpPr/>
          <p:nvPr userDrawn="1"/>
        </p:nvGrpSpPr>
        <p:grpSpPr>
          <a:xfrm>
            <a:off x="949291" y="6585540"/>
            <a:ext cx="118115" cy="117957"/>
            <a:chOff x="566572" y="4914901"/>
            <a:chExt cx="123991" cy="123825"/>
          </a:xfrm>
        </p:grpSpPr>
        <p:sp>
          <p:nvSpPr>
            <p:cNvPr id="21" name="Oval 20">
              <a:hlinkClick r:id="" action="ppaction://hlinkshowjump?jump=nextslide"/>
            </p:cNvPr>
            <p:cNvSpPr/>
            <p:nvPr/>
          </p:nvSpPr>
          <p:spPr bwMode="auto">
            <a:xfrm>
              <a:off x="566572" y="4914901"/>
              <a:ext cx="123991" cy="123825"/>
            </a:xfrm>
            <a:prstGeom prst="ellipse">
              <a:avLst/>
            </a:prstGeom>
            <a:noFill/>
            <a:ln w="15875" cap="flat">
              <a:solidFill>
                <a:schemeClr val="tx1">
                  <a:alpha val="3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u="none">
                <a:latin typeface="Helvetica" panose="020B0604020202020204" pitchFamily="34" charset="0"/>
                <a:cs typeface="Helvetica" panose="020B0604020202020204" pitchFamily="34" charset="0"/>
              </a:endParaRPr>
            </a:p>
          </p:txBody>
        </p:sp>
        <p:sp>
          <p:nvSpPr>
            <p:cNvPr id="22" name="AutoShape 21">
              <a:hlinkClick r:id="" action="ppaction://hlinkshowjump?jump=nextslide"/>
            </p:cNvPr>
            <p:cNvSpPr/>
            <p:nvPr/>
          </p:nvSpPr>
          <p:spPr bwMode="auto">
            <a:xfrm rot="5400000">
              <a:off x="600342" y="4955355"/>
              <a:ext cx="63104" cy="40536"/>
            </a:xfrm>
            <a:prstGeom prst="triangle">
              <a:avLst>
                <a:gd name="adj" fmla="val 50000"/>
              </a:avLst>
            </a:prstGeom>
            <a:solidFill>
              <a:schemeClr val="tx1">
                <a:alpha val="30000"/>
              </a:schemeClr>
            </a:solidFill>
            <a:ln>
              <a:noFill/>
            </a:ln>
          </p:spPr>
          <p:txBody>
            <a:bodyPr lIns="0" tIns="0" rIns="0" bIns="0"/>
            <a:lstStyle/>
            <a:p>
              <a:endParaRPr lang="en-US" sz="2400" u="none">
                <a:latin typeface="Helvetica" panose="020B0604020202020204" pitchFamily="34" charset="0"/>
                <a:cs typeface="Helvetica" panose="020B0604020202020204" pitchFamily="34" charset="0"/>
              </a:endParaRPr>
            </a:p>
          </p:txBody>
        </p:sp>
      </p:grpSp>
      <p:grpSp>
        <p:nvGrpSpPr>
          <p:cNvPr id="23" name="Group 22"/>
          <p:cNvGrpSpPr/>
          <p:nvPr userDrawn="1"/>
        </p:nvGrpSpPr>
        <p:grpSpPr>
          <a:xfrm>
            <a:off x="335360" y="6584405"/>
            <a:ext cx="119021" cy="119435"/>
            <a:chOff x="247055" y="4914306"/>
            <a:chExt cx="123991" cy="124421"/>
          </a:xfrm>
        </p:grpSpPr>
        <p:sp>
          <p:nvSpPr>
            <p:cNvPr id="24" name="Oval 23">
              <a:hlinkClick r:id="" action="ppaction://hlinkshowjump?jump=previousslide"/>
            </p:cNvPr>
            <p:cNvSpPr/>
            <p:nvPr/>
          </p:nvSpPr>
          <p:spPr bwMode="auto">
            <a:xfrm rot="10800000">
              <a:off x="247055" y="4914306"/>
              <a:ext cx="123991" cy="124421"/>
            </a:xfrm>
            <a:prstGeom prst="ellipse">
              <a:avLst/>
            </a:prstGeom>
            <a:noFill/>
            <a:ln w="15875" cap="flat">
              <a:solidFill>
                <a:schemeClr val="tx1">
                  <a:alpha val="3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u="none">
                <a:latin typeface="Helvetica" panose="020B0604020202020204" pitchFamily="34" charset="0"/>
                <a:cs typeface="Helvetica" panose="020B0604020202020204" pitchFamily="34" charset="0"/>
              </a:endParaRPr>
            </a:p>
          </p:txBody>
        </p:sp>
        <p:sp>
          <p:nvSpPr>
            <p:cNvPr id="25" name="AutoShape 24">
              <a:hlinkClick r:id="" action="ppaction://hlinkshowjump?jump=previousslide"/>
            </p:cNvPr>
            <p:cNvSpPr/>
            <p:nvPr/>
          </p:nvSpPr>
          <p:spPr bwMode="auto">
            <a:xfrm rot="16200000">
              <a:off x="269001" y="4952464"/>
              <a:ext cx="63406" cy="40535"/>
            </a:xfrm>
            <a:prstGeom prst="triangle">
              <a:avLst>
                <a:gd name="adj" fmla="val 50000"/>
              </a:avLst>
            </a:prstGeom>
            <a:solidFill>
              <a:schemeClr val="tx1">
                <a:alpha val="30000"/>
              </a:schemeClr>
            </a:solidFill>
            <a:ln>
              <a:noFill/>
            </a:ln>
          </p:spPr>
          <p:txBody>
            <a:bodyPr lIns="0" tIns="0" rIns="0" bIns="0"/>
            <a:lstStyle/>
            <a:p>
              <a:endParaRPr lang="en-US" sz="2400" u="none">
                <a:latin typeface="Helvetica" panose="020B0604020202020204" pitchFamily="34" charset="0"/>
                <a:cs typeface="Helvetica" panose="020B0604020202020204" pitchFamily="34" charset="0"/>
              </a:endParaRPr>
            </a:p>
          </p:txBody>
        </p:sp>
      </p:grpSp>
      <p:sp>
        <p:nvSpPr>
          <p:cNvPr id="3" name="Slide Number Placeholder 2"/>
          <p:cNvSpPr>
            <a:spLocks noGrp="1"/>
          </p:cNvSpPr>
          <p:nvPr>
            <p:ph type="sldNum" sz="quarter" idx="11"/>
          </p:nvPr>
        </p:nvSpPr>
        <p:spPr>
          <a:xfrm>
            <a:off x="444416" y="6480129"/>
            <a:ext cx="514955" cy="257388"/>
          </a:xfrm>
          <a:prstGeom prst="rect">
            <a:avLst/>
          </a:prstGeom>
        </p:spPr>
        <p:txBody>
          <a:bodyPr/>
          <a:lstStyle>
            <a:lvl1pPr>
              <a:defRPr sz="1200" b="1" i="0">
                <a:solidFill>
                  <a:schemeClr val="tx1">
                    <a:alpha val="30000"/>
                  </a:schemeClr>
                </a:solidFill>
                <a:latin typeface="Helvetica" panose="020B0604020202020204" pitchFamily="34" charset="0"/>
                <a:ea typeface="Helvetica" panose="020B0604020202020204" pitchFamily="34" charset="0"/>
                <a:cs typeface="Helvetica" panose="020B0604020202020204" pitchFamily="34" charset="0"/>
              </a:defRPr>
            </a:lvl1pPr>
          </a:lstStyle>
          <a:p>
            <a:fld id="{C3929991-3F91-D343-BFF2-32848ABE790B}" type="slidenum">
              <a:rPr lang="en-US" smtClean="0"/>
            </a:fld>
            <a:endParaRPr lang="en-US"/>
          </a:p>
        </p:txBody>
      </p:sp>
      <p:sp>
        <p:nvSpPr>
          <p:cNvPr id="6" name="Footer Placeholder 5"/>
          <p:cNvSpPr>
            <a:spLocks noGrp="1"/>
          </p:cNvSpPr>
          <p:nvPr>
            <p:ph type="ftr" sz="quarter" idx="12"/>
          </p:nvPr>
        </p:nvSpPr>
        <p:spPr>
          <a:xfrm>
            <a:off x="3604507" y="6508464"/>
            <a:ext cx="4987771" cy="259032"/>
          </a:xfrm>
        </p:spPr>
        <p:txBody>
          <a:bodyPr/>
          <a:lstStyle>
            <a:lvl1pPr>
              <a:defRPr>
                <a:latin typeface="Helvetica" panose="020B0604020202020204" pitchFamily="34" charset="0"/>
                <a:cs typeface="Helvetica" panose="020B0604020202020204" pitchFamily="34" charset="0"/>
              </a:defRPr>
            </a:lvl1pPr>
          </a:lstStyle>
          <a:p>
            <a:endParaRPr lang="en-US"/>
          </a:p>
        </p:txBody>
      </p:sp>
      <p:pic>
        <p:nvPicPr>
          <p:cNvPr id="4" name="Picture 3"/>
          <p:cNvPicPr>
            <a:picLocks noChangeAspect="1"/>
          </p:cNvPicPr>
          <p:nvPr userDrawn="1"/>
        </p:nvPicPr>
        <p:blipFill>
          <a:blip r:embed="rId2"/>
          <a:stretch>
            <a:fillRect/>
          </a:stretch>
        </p:blipFill>
        <p:spPr>
          <a:xfrm>
            <a:off x="9451285" y="6498885"/>
            <a:ext cx="2405356" cy="328003"/>
          </a:xfrm>
          <a:prstGeom prst="rect">
            <a:avLst/>
          </a:prstGeom>
        </p:spPr>
      </p:pic>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AC5079E3-9197-4288-94F3-7D6A9379472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AC5079E3-9197-4288-94F3-7D6A9379472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AC5079E3-9197-4288-94F3-7D6A9379472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AC5079E3-9197-4288-94F3-7D6A9379472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C5079E3-9197-4288-94F3-7D6A9379472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5079E3-9197-4288-94F3-7D6A9379472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AC5079E3-9197-4288-94F3-7D6A9379472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AC5079E3-9197-4288-94F3-7D6A9379472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18EE0B-2280-4113-8F29-E05AEB374A77}"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5079E3-9197-4288-94F3-7D6A93794729}"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18EE0B-2280-4113-8F29-E05AEB374A77}"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7.png"/><Relationship Id="rId1" Type="http://schemas.openxmlformats.org/officeDocument/2006/relationships/image" Target="../media/image16.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13.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9.pn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12.xml"/><Relationship Id="rId7" Type="http://schemas.openxmlformats.org/officeDocument/2006/relationships/hyperlink" Target="https://news.zing.vn/zalo-da-co-80-trieu-nguoi-dung-post770245.html" TargetMode="External"/><Relationship Id="rId6" Type="http://schemas.openxmlformats.org/officeDocument/2006/relationships/hyperlink" Target="https://www.statista.com/statistics/327292/number-of-monthly-active-line-app-users/" TargetMode="External"/><Relationship Id="rId5" Type="http://schemas.openxmlformats.org/officeDocument/2006/relationships/hyperlink" Target="https://www.statista.com/statistics/327312/number-of-registered-kik-messenger-users/" TargetMode="External"/><Relationship Id="rId4" Type="http://schemas.openxmlformats.org/officeDocument/2006/relationships/hyperlink" Target="https://www.statista.com/statistics/255778/number-of-active-wechat-messenger-accounts/" TargetMode="External"/><Relationship Id="rId3" Type="http://schemas.openxmlformats.org/officeDocument/2006/relationships/hyperlink" Target="https://www.statista.com/statistics/417295/facebook-messenger-monthly-active-users/" TargetMode="External"/><Relationship Id="rId2" Type="http://schemas.openxmlformats.org/officeDocument/2006/relationships/hyperlink" Target="https://www.statista.com/statistics/260819/number-of-monthly-active-whatsapp-users/" TargetMode="External"/><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hyperlink" Target="https://money.cnn.com/2018/01/11/technology/facebook-news-feed-change/index.html" TargetMode="External"/><Relationship Id="rId2" Type="http://schemas.openxmlformats.org/officeDocument/2006/relationships/hyperlink" Target="https://www.businessinsider.com/the-messaging-app-report-2015-11&#13;" TargetMode="External"/><Relationship Id="rId1"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sz="quarter" idx="10"/>
          </p:nvPr>
        </p:nvPicPr>
        <p:blipFill>
          <a:blip r:embed="rId1">
            <a:extLst>
              <a:ext uri="{28A0092B-C50C-407E-A947-70E740481C1C}">
                <a14:useLocalDpi xmlns:a14="http://schemas.microsoft.com/office/drawing/2010/main" val="0"/>
              </a:ext>
            </a:extLst>
          </a:blip>
          <a:stretch>
            <a:fillRect/>
          </a:stretch>
        </p:blipFill>
        <p:spPr>
          <a:xfrm>
            <a:off x="0" y="0"/>
            <a:ext cx="12192000" cy="6858000"/>
          </a:xfrm>
        </p:spPr>
      </p:pic>
      <p:sp>
        <p:nvSpPr>
          <p:cNvPr id="16386" name="Rectangle 2"/>
          <p:cNvSpPr/>
          <p:nvPr/>
        </p:nvSpPr>
        <p:spPr bwMode="auto">
          <a:xfrm>
            <a:off x="0" y="3905250"/>
            <a:ext cx="12192000" cy="2952751"/>
          </a:xfrm>
          <a:prstGeom prst="rect">
            <a:avLst/>
          </a:prstGeom>
          <a:solidFill>
            <a:schemeClr val="accent1">
              <a:lumMod val="75000"/>
            </a:schemeClr>
          </a:solidFill>
          <a:ln>
            <a:noFill/>
          </a:ln>
        </p:spPr>
        <p:txBody>
          <a:bodyPr lIns="0" tIns="0" rIns="0" bIns="0"/>
          <a:lstStyle/>
          <a:p>
            <a:endParaRPr lang="en-US" sz="2400" dirty="0"/>
          </a:p>
        </p:txBody>
      </p:sp>
      <p:sp>
        <p:nvSpPr>
          <p:cNvPr id="9" name="Rectangle 5"/>
          <p:cNvSpPr/>
          <p:nvPr/>
        </p:nvSpPr>
        <p:spPr bwMode="auto">
          <a:xfrm>
            <a:off x="3871429" y="4050638"/>
            <a:ext cx="11781369" cy="119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r>
              <a:rPr lang="en-US" sz="4535" dirty="0" err="1" smtClean="0">
                <a:solidFill>
                  <a:schemeClr val="bg1"/>
                </a:solidFill>
                <a:latin typeface="Helvetica" panose="020B0604020202020204" pitchFamily="34" charset="0"/>
                <a:ea typeface="MS PGothic" panose="020B0600070205080204" charset="-128"/>
                <a:cs typeface="Helvetica" panose="020B0604020202020204" pitchFamily="34" charset="0"/>
                <a:sym typeface="Bebas Neue" charset="0"/>
              </a:rPr>
              <a:t>Chatbot</a:t>
            </a:r>
            <a:r>
              <a:rPr lang="en-US" sz="4535" dirty="0" smtClean="0">
                <a:solidFill>
                  <a:schemeClr val="bg1"/>
                </a:solidFill>
                <a:latin typeface="Helvetica" panose="020B0604020202020204" pitchFamily="34" charset="0"/>
                <a:ea typeface="MS PGothic" panose="020B0600070205080204" charset="-128"/>
                <a:cs typeface="Helvetica" panose="020B0604020202020204" pitchFamily="34" charset="0"/>
                <a:sym typeface="Bebas Neue" charset="0"/>
              </a:rPr>
              <a:t> Research</a:t>
            </a:r>
            <a:endParaRPr lang="en-US" sz="2665" dirty="0">
              <a:solidFill>
                <a:schemeClr val="bg1"/>
              </a:solidFill>
              <a:latin typeface="Helvetica" panose="020B0604020202020204" pitchFamily="34" charset="0"/>
              <a:ea typeface="MS PGothic" panose="020B0600070205080204" charset="-128"/>
              <a:cs typeface="Helvetica" panose="020B0604020202020204" pitchFamily="34" charset="0"/>
              <a:sym typeface="Bebas Neue" charset="0"/>
            </a:endParaRPr>
          </a:p>
        </p:txBody>
      </p:sp>
      <p:sp>
        <p:nvSpPr>
          <p:cNvPr id="10" name="Rectangle 6"/>
          <p:cNvSpPr/>
          <p:nvPr/>
        </p:nvSpPr>
        <p:spPr bwMode="auto">
          <a:xfrm>
            <a:off x="335361" y="5637245"/>
            <a:ext cx="3054351" cy="1142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nSpc>
                <a:spcPts val="2265"/>
              </a:lnSpc>
            </a:pPr>
            <a:r>
              <a:rPr lang="en-US" sz="1465" dirty="0">
                <a:solidFill>
                  <a:schemeClr val="bg1"/>
                </a:solidFill>
                <a:latin typeface="Helvetica" panose="020B0604020202020204" pitchFamily="34" charset="0"/>
                <a:ea typeface="Lato" charset="0"/>
                <a:cs typeface="Helvetica" panose="020B0604020202020204" pitchFamily="34" charset="0"/>
                <a:sym typeface="Lato Regular" charset="0"/>
              </a:rPr>
              <a:t>Author: </a:t>
            </a:r>
            <a:r>
              <a:rPr lang="en-US" sz="1465" dirty="0" smtClean="0">
                <a:solidFill>
                  <a:schemeClr val="bg1"/>
                </a:solidFill>
                <a:latin typeface="Helvetica" panose="020B0604020202020204" pitchFamily="34" charset="0"/>
                <a:ea typeface="Lato" charset="0"/>
                <a:cs typeface="Helvetica" panose="020B0604020202020204" pitchFamily="34" charset="0"/>
                <a:sym typeface="Lato Regular" charset="0"/>
              </a:rPr>
              <a:t>Daniel</a:t>
            </a:r>
            <a:endParaRPr lang="en-US" sz="1465" dirty="0">
              <a:solidFill>
                <a:schemeClr val="bg1"/>
              </a:solidFill>
              <a:latin typeface="Helvetica" panose="020B0604020202020204" pitchFamily="34" charset="0"/>
              <a:ea typeface="Lato" charset="0"/>
              <a:cs typeface="Helvetica" panose="020B0604020202020204" pitchFamily="34" charset="0"/>
              <a:sym typeface="Lato Regular" charset="0"/>
            </a:endParaRPr>
          </a:p>
          <a:p>
            <a:pPr>
              <a:lnSpc>
                <a:spcPts val="2265"/>
              </a:lnSpc>
            </a:pPr>
            <a:r>
              <a:rPr lang="en-US" sz="1465" dirty="0">
                <a:solidFill>
                  <a:schemeClr val="bg1"/>
                </a:solidFill>
                <a:latin typeface="Helvetica" panose="020B0604020202020204" pitchFamily="34" charset="0"/>
                <a:ea typeface="Lato" charset="0"/>
                <a:cs typeface="Helvetica" panose="020B0604020202020204" pitchFamily="34" charset="0"/>
                <a:sym typeface="Lato Regular" charset="0"/>
              </a:rPr>
              <a:t>Date: October 2019</a:t>
            </a:r>
            <a:endParaRPr lang="en-US" sz="1465" dirty="0">
              <a:solidFill>
                <a:schemeClr val="bg1"/>
              </a:solidFill>
              <a:latin typeface="Helvetica" panose="020B0604020202020204" pitchFamily="34" charset="0"/>
              <a:ea typeface="Lato" charset="0"/>
              <a:cs typeface="Helvetica" panose="020B0604020202020204" pitchFamily="34" charset="0"/>
              <a:sym typeface="Lato Regular" charset="0"/>
            </a:endParaRPr>
          </a:p>
          <a:p>
            <a:pPr>
              <a:lnSpc>
                <a:spcPts val="2265"/>
              </a:lnSpc>
            </a:pPr>
            <a:r>
              <a:rPr lang="en-US" sz="1465" dirty="0">
                <a:solidFill>
                  <a:schemeClr val="bg1"/>
                </a:solidFill>
                <a:latin typeface="Helvetica" panose="020B0604020202020204" pitchFamily="34" charset="0"/>
                <a:ea typeface="Lato" charset="0"/>
                <a:cs typeface="Helvetica" panose="020B0604020202020204" pitchFamily="34" charset="0"/>
                <a:sym typeface="Lato Regular" charset="0"/>
              </a:rPr>
              <a:t>Revision: 0.1</a:t>
            </a:r>
            <a:endParaRPr lang="en-US" sz="1465" dirty="0">
              <a:solidFill>
                <a:schemeClr val="bg1"/>
              </a:solidFill>
              <a:latin typeface="Helvetica" panose="020B0604020202020204" pitchFamily="34" charset="0"/>
              <a:ea typeface="Lato" charset="0"/>
              <a:cs typeface="Helvetica" panose="020B0604020202020204" pitchFamily="34" charset="0"/>
              <a:sym typeface="Lato Regular" charset="0"/>
            </a:endParaRPr>
          </a:p>
        </p:txBody>
      </p:sp>
    </p:spTree>
  </p:cSld>
  <p:clrMapOvr>
    <a:masterClrMapping/>
  </p:clrMapOvr>
  <mc:AlternateContent xmlns:mc="http://schemas.openxmlformats.org/markup-compatibility/2006">
    <mc:Choice xmlns:p14="http://schemas.microsoft.com/office/powerpoint/2010/main" Requires="p14">
      <p:transition spd="slow">
        <p14:flip dir="l"/>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0" y="90798"/>
            <a:ext cx="12192000" cy="646331"/>
            <a:chOff x="0" y="154596"/>
            <a:chExt cx="12192000" cy="646331"/>
          </a:xfrm>
        </p:grpSpPr>
        <p:sp>
          <p:nvSpPr>
            <p:cNvPr id="9" name="TextBox 8"/>
            <p:cNvSpPr txBox="1"/>
            <p:nvPr/>
          </p:nvSpPr>
          <p:spPr>
            <a:xfrm>
              <a:off x="0" y="154596"/>
              <a:ext cx="12192000" cy="646331"/>
            </a:xfrm>
            <a:prstGeom prst="rect">
              <a:avLst/>
            </a:prstGeom>
            <a:noFill/>
          </p:spPr>
          <p:txBody>
            <a:bodyPr wrap="square" rtlCol="0">
              <a:spAutoFit/>
            </a:bodyPr>
            <a:lstStyle/>
            <a:p>
              <a:pPr algn="ctr"/>
              <a:endParaRPr lang="en-US" sz="3600" dirty="0">
                <a:solidFill>
                  <a:srgbClr val="0070C0"/>
                </a:solidFill>
                <a:latin typeface="Helvetica" panose="020B0604020202020204" pitchFamily="34" charset="0"/>
                <a:cs typeface="Helvetica" panose="020B0604020202020204" pitchFamily="34" charset="0"/>
              </a:endParaRPr>
            </a:p>
          </p:txBody>
        </p:sp>
        <p:sp>
          <p:nvSpPr>
            <p:cNvPr id="10" name="Line 13"/>
            <p:cNvSpPr>
              <a:spLocks noChangeShapeType="1"/>
            </p:cNvSpPr>
            <p:nvPr/>
          </p:nvSpPr>
          <p:spPr bwMode="auto">
            <a:xfrm>
              <a:off x="1319610" y="800927"/>
              <a:ext cx="9552781"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a:latin typeface="Helvetica" panose="020B0604020202020204" pitchFamily="34" charset="0"/>
                <a:cs typeface="Helvetica" panose="020B0604020202020204" pitchFamily="34" charset="0"/>
              </a:endParaRPr>
            </a:p>
          </p:txBody>
        </p:sp>
      </p:grpSp>
      <p:sp>
        <p:nvSpPr>
          <p:cNvPr id="4" name="Slide Number Placeholder 3"/>
          <p:cNvSpPr>
            <a:spLocks noGrp="1"/>
          </p:cNvSpPr>
          <p:nvPr>
            <p:ph type="sldNum" sz="quarter" idx="11"/>
          </p:nvPr>
        </p:nvSpPr>
        <p:spPr/>
        <p:txBody>
          <a:bodyPr/>
          <a:lstStyle/>
          <a:p>
            <a:fld id="{C3929991-3F91-D343-BFF2-32848ABE790B}" type="slidenum">
              <a:rPr lang="en-US" smtClean="0"/>
            </a:fld>
            <a:endParaRPr lang="en-US"/>
          </a:p>
        </p:txBody>
      </p:sp>
      <p:sp>
        <p:nvSpPr>
          <p:cNvPr id="2" name="TextBox 1"/>
          <p:cNvSpPr txBox="1"/>
          <p:nvPr/>
        </p:nvSpPr>
        <p:spPr>
          <a:xfrm>
            <a:off x="3627755" y="1155065"/>
            <a:ext cx="8152130" cy="3553460"/>
          </a:xfrm>
          <a:prstGeom prst="rect">
            <a:avLst/>
          </a:prstGeom>
          <a:noFill/>
        </p:spPr>
        <p:txBody>
          <a:bodyPr wrap="square" rtlCol="0">
            <a:spAutoFit/>
          </a:bodyPr>
          <a:lstStyle/>
          <a:p>
            <a:pPr>
              <a:lnSpc>
                <a:spcPct val="150000"/>
              </a:lnSpc>
            </a:pPr>
            <a:r>
              <a:rPr lang="en-US" sz="1500" dirty="0">
                <a:latin typeface="Helvetica" panose="020B0604020202020204" pitchFamily="34" charset="0"/>
                <a:cs typeface="Helvetica" panose="020B0604020202020204" pitchFamily="34" charset="0"/>
              </a:rPr>
              <a:t>Chat bot </a:t>
            </a:r>
            <a:r>
              <a:rPr lang="en-US" sz="1500" dirty="0" err="1">
                <a:latin typeface="Helvetica" panose="020B0604020202020204" pitchFamily="34" charset="0"/>
                <a:cs typeface="Helvetica" panose="020B0604020202020204" pitchFamily="34" charset="0"/>
              </a:rPr>
              <a:t>cần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vừa</a:t>
            </a:r>
            <a:r>
              <a:rPr lang="en-US" sz="1500" dirty="0">
                <a:latin typeface="Helvetica" panose="020B0604020202020204" pitchFamily="34" charset="0"/>
                <a:cs typeface="Helvetica" panose="020B0604020202020204" pitchFamily="34" charset="0"/>
              </a:rPr>
              <a:t> auto, </a:t>
            </a:r>
            <a:r>
              <a:rPr lang="en-US" sz="1500" dirty="0" err="1">
                <a:latin typeface="Helvetica" panose="020B0604020202020204" pitchFamily="34" charset="0"/>
                <a:cs typeface="Helvetica" panose="020B0604020202020204" pitchFamily="34" charset="0"/>
              </a:rPr>
              <a:t>vừa</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có</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thể</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cho</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người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dùng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đặt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câu</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hỏi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ngoài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các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câu</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hỏi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gợi</a:t>
            </a:r>
            <a:r>
              <a:rPr lang="en-US" sz="1500" dirty="0">
                <a:latin typeface="Helvetica" panose="020B0604020202020204" pitchFamily="34" charset="0"/>
                <a:cs typeface="Helvetica" panose="020B0604020202020204" pitchFamily="34" charset="0"/>
              </a:rPr>
              <a:t> ý </a:t>
            </a:r>
            <a:r>
              <a:rPr lang="en-US" sz="1500" dirty="0" err="1">
                <a:latin typeface="Helvetica" panose="020B0604020202020204" pitchFamily="34" charset="0"/>
                <a:cs typeface="Helvetica" panose="020B0604020202020204" pitchFamily="34" charset="0"/>
              </a:rPr>
              <a:t>sẵn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và</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phản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hồi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nhanh</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Có</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thể</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thiết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lập</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chatbot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tự</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động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cho</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cmt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trên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fb</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Các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mục</a:t>
            </a:r>
            <a:r>
              <a:rPr lang="en-US" sz="1500" dirty="0">
                <a:latin typeface="Helvetica" panose="020B0604020202020204" pitchFamily="34" charset="0"/>
                <a:cs typeface="Helvetica" panose="020B0604020202020204" pitchFamily="34" charset="0"/>
              </a:rPr>
              <a:t>: </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Hdsd</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Mua</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thuốc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Bạn</a:t>
            </a:r>
            <a:r>
              <a:rPr lang="en-US" sz="1500" dirty="0">
                <a:latin typeface="Helvetica" panose="020B0604020202020204" pitchFamily="34" charset="0"/>
                <a:cs typeface="Helvetica" panose="020B0604020202020204" pitchFamily="34" charset="0"/>
              </a:rPr>
              <a:t> ở </a:t>
            </a:r>
            <a:r>
              <a:rPr lang="en-US" sz="1500" dirty="0" err="1">
                <a:latin typeface="Helvetica" panose="020B0604020202020204" pitchFamily="34" charset="0"/>
                <a:cs typeface="Helvetica" panose="020B0604020202020204" pitchFamily="34" charset="0"/>
              </a:rPr>
              <a:t>đâu</a:t>
            </a:r>
            <a:r>
              <a:rPr lang="en-US" sz="1500" dirty="0">
                <a:latin typeface="Helvetica" panose="020B0604020202020204" pitchFamily="34" charset="0"/>
                <a:cs typeface="Helvetica" panose="020B0604020202020204" pitchFamily="34" charset="0"/>
              </a:rPr>
              <a:t>?  </a:t>
            </a:r>
            <a:r>
              <a:rPr lang="en-US" sz="1500" dirty="0" err="1" smtClean="0">
                <a:latin typeface="Helvetica" panose="020B0604020202020204" pitchFamily="34" charset="0"/>
                <a:cs typeface="Helvetica" panose="020B0604020202020204" pitchFamily="34" charset="0"/>
              </a:rPr>
              <a:t>Quận</a:t>
            </a:r>
            <a:r>
              <a:rPr lang="en-US" sz="1500" dirty="0" smtClean="0">
                <a:latin typeface="Helvetica" panose="020B0604020202020204" pitchFamily="34" charset="0"/>
                <a:cs typeface="Helvetica" panose="020B0604020202020204" pitchFamily="34" charset="0"/>
              </a:rPr>
              <a:t> </a:t>
            </a:r>
            <a:r>
              <a:rPr lang="en-US" sz="1500" dirty="0" err="1" smtClean="0">
                <a:latin typeface="Helvetica" panose="020B0604020202020204" pitchFamily="34" charset="0"/>
                <a:cs typeface="Helvetica" panose="020B0604020202020204" pitchFamily="34" charset="0"/>
              </a:rPr>
              <a:t>nào</a:t>
            </a:r>
            <a:r>
              <a:rPr lang="en-US" sz="1500" dirty="0">
                <a:latin typeface="Helvetica" panose="020B0604020202020204" pitchFamily="34" charset="0"/>
                <a:cs typeface="Helvetica" panose="020B0604020202020204" pitchFamily="34" charset="0"/>
              </a:rPr>
              <a:t>?</a:t>
            </a:r>
            <a:r>
              <a:rPr lang="en-US" sz="1500" dirty="0" smtClean="0">
                <a:latin typeface="Helvetica" panose="020B0604020202020204" pitchFamily="34" charset="0"/>
                <a:cs typeface="Helvetica" panose="020B0604020202020204" pitchFamily="34" charset="0"/>
              </a:rPr>
              <a:t> </a:t>
            </a:r>
            <a:r>
              <a:rPr lang="en-US" sz="1500" dirty="0">
                <a:latin typeface="Helvetica" panose="020B0604020202020204" pitchFamily="34" charset="0"/>
                <a:cs typeface="Helvetica" panose="020B0604020202020204" pitchFamily="34" charset="0"/>
              </a:rPr>
              <a:t>=&gt; Show </a:t>
            </a:r>
            <a:r>
              <a:rPr lang="en-US" sz="1500" dirty="0" err="1">
                <a:latin typeface="Helvetica" panose="020B0604020202020204" pitchFamily="34" charset="0"/>
                <a:cs typeface="Helvetica" panose="020B0604020202020204" pitchFamily="34" charset="0"/>
              </a:rPr>
              <a:t>tất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cả</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địa</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điểm</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trong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quận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đó</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ưu</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tiên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địa</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điểm</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gần</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nhất</a:t>
            </a:r>
            <a:r>
              <a:rPr lang="en-US" sz="1500" dirty="0">
                <a:latin typeface="Helvetica" panose="020B0604020202020204" pitchFamily="34" charset="0"/>
                <a:cs typeface="Helvetica" panose="020B0604020202020204" pitchFamily="34" charset="0"/>
              </a:rPr>
              <a:t>.)</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Các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câu</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hỏi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thường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gặp</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khác</a:t>
            </a:r>
            <a:r>
              <a:rPr lang="en-US" sz="1500" dirty="0">
                <a:latin typeface="Helvetica" panose="020B0604020202020204" pitchFamily="34" charset="0"/>
                <a:cs typeface="Helvetica" panose="020B0604020202020204" pitchFamily="34" charset="0"/>
              </a:rPr>
              <a:t> (</a:t>
            </a:r>
            <a:r>
              <a:rPr lang="en-US" sz="1500" dirty="0" err="1" smtClean="0">
                <a:latin typeface="Helvetica" panose="020B0604020202020204" pitchFamily="34" charset="0"/>
                <a:cs typeface="Helvetica" panose="020B0604020202020204" pitchFamily="34" charset="0"/>
              </a:rPr>
              <a:t>giá</a:t>
            </a:r>
            <a:r>
              <a:rPr lang="en-US" sz="1500" dirty="0" smtClean="0">
                <a:latin typeface="Helvetica" panose="020B0604020202020204" pitchFamily="34" charset="0"/>
                <a:cs typeface="Helvetica" panose="020B0604020202020204" pitchFamily="34" charset="0"/>
              </a:rPr>
              <a:t> </a:t>
            </a:r>
            <a:r>
              <a:rPr lang="en-US" sz="1500" dirty="0" err="1" smtClean="0">
                <a:latin typeface="Helvetica" panose="020B0604020202020204" pitchFamily="34" charset="0"/>
                <a:cs typeface="Helvetica" panose="020B0604020202020204" pitchFamily="34" charset="0"/>
              </a:rPr>
              <a:t>cả</a:t>
            </a:r>
            <a:r>
              <a:rPr lang="en-US" sz="1500" dirty="0" smtClean="0">
                <a:latin typeface="Helvetica" panose="020B0604020202020204" pitchFamily="34" charset="0"/>
                <a:cs typeface="Helvetica" panose="020B0604020202020204" pitchFamily="34" charset="0"/>
              </a:rPr>
              <a:t>, )</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Bản</a:t>
            </a:r>
            <a:r>
              <a:rPr lang="en-US" sz="1500" dirty="0">
                <a:latin typeface="Helvetica" panose="020B0604020202020204" pitchFamily="34" charset="0"/>
                <a:cs typeface="Helvetica" panose="020B0604020202020204" pitchFamily="34" charset="0"/>
              </a:rPr>
              <a:t> tin/ tin </a:t>
            </a:r>
            <a:r>
              <a:rPr lang="en-US" sz="1500" dirty="0" err="1">
                <a:latin typeface="Helvetica" panose="020B0604020202020204" pitchFamily="34" charset="0"/>
                <a:cs typeface="Helvetica" panose="020B0604020202020204" pitchFamily="34" charset="0"/>
              </a:rPr>
              <a:t>tức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sự</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kiện</a:t>
            </a:r>
            <a:r>
              <a:rPr lang="en-US" sz="1500" dirty="0">
                <a:latin typeface="Helvetica" panose="020B0604020202020204" pitchFamily="34" charset="0"/>
                <a:cs typeface="Helvetica" panose="020B0604020202020204" pitchFamily="34" charset="0"/>
              </a:rPr>
              <a:t> ( </a:t>
            </a:r>
            <a:r>
              <a:rPr lang="en-US" sz="1500" dirty="0" err="1">
                <a:latin typeface="Helvetica" panose="020B0604020202020204" pitchFamily="34" charset="0"/>
                <a:cs typeface="Helvetica" panose="020B0604020202020204" pitchFamily="34" charset="0"/>
              </a:rPr>
              <a:t>đăng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ký</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đọc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ngay</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hủy</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đăng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kí</a:t>
            </a:r>
            <a:r>
              <a:rPr lang="en-US" sz="1500" dirty="0">
                <a:latin typeface="Helvetica" panose="020B0604020202020204" pitchFamily="34" charset="0"/>
                <a:cs typeface="Helvetica" panose="020B0604020202020204" pitchFamily="34" charset="0"/>
              </a:rPr>
              <a:t>)</a:t>
            </a:r>
            <a:endParaRPr lang="en-US" sz="1500" dirty="0">
              <a:latin typeface="Helvetica" panose="020B0604020202020204" pitchFamily="34" charset="0"/>
              <a:cs typeface="Helvetica" panose="020B0604020202020204" pitchFamily="34" charset="0"/>
            </a:endParaRPr>
          </a:p>
          <a:p>
            <a:pPr lvl="0">
              <a:lnSpc>
                <a:spcPct val="150000"/>
              </a:lnSpc>
            </a:pPr>
            <a:r>
              <a:rPr lang="en-US" sz="1500" dirty="0" err="1">
                <a:latin typeface="Helvetica" panose="020B0604020202020204" pitchFamily="34" charset="0"/>
                <a:cs typeface="Helvetica" panose="020B0604020202020204" pitchFamily="34" charset="0"/>
              </a:rPr>
              <a:t>Nhắc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nhở</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uống</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thuốc</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cài</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đăt</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lịch</a:t>
            </a:r>
            <a:r>
              <a:rPr lang="en-US" sz="1500" dirty="0">
                <a:latin typeface="Helvetica" panose="020B0604020202020204" pitchFamily="34" charset="0"/>
                <a:cs typeface="Helvetica" panose="020B0604020202020204" pitchFamily="34" charset="0"/>
              </a:rPr>
              <a:t> </a:t>
            </a:r>
            <a:r>
              <a:rPr lang="en-US" sz="1500" dirty="0" err="1">
                <a:latin typeface="Helvetica" panose="020B0604020202020204" pitchFamily="34" charset="0"/>
                <a:cs typeface="Helvetica" panose="020B0604020202020204" pitchFamily="34" charset="0"/>
              </a:rPr>
              <a:t>hẹn</a:t>
            </a:r>
            <a:r>
              <a:rPr lang="en-US" sz="1500" dirty="0">
                <a:latin typeface="Helvetica" panose="020B0604020202020204" pitchFamily="34" charset="0"/>
                <a:cs typeface="Helvetica" panose="020B0604020202020204" pitchFamily="34" charset="0"/>
              </a:rPr>
              <a:t>)</a:t>
            </a:r>
            <a:endParaRPr lang="en-US" sz="1500" dirty="0">
              <a:latin typeface="Helvetica" panose="020B0604020202020204" pitchFamily="34" charset="0"/>
              <a:cs typeface="Helvetica" panose="020B0604020202020204" pitchFamily="34" charset="0"/>
            </a:endParaRPr>
          </a:p>
          <a:p>
            <a:pPr>
              <a:lnSpc>
                <a:spcPct val="150000"/>
              </a:lnSpc>
            </a:pPr>
            <a:endParaRPr lang="en-US" sz="1500" dirty="0">
              <a:latin typeface="Helvetica" panose="020B0604020202020204" pitchFamily="34" charset="0"/>
              <a:cs typeface="Helvetica" panose="020B0604020202020204" pitchFamily="34" charset="0"/>
            </a:endParaRPr>
          </a:p>
        </p:txBody>
      </p:sp>
      <p:pic>
        <p:nvPicPr>
          <p:cNvPr id="3" name="Picture 2"/>
          <p:cNvPicPr>
            <a:picLocks noChangeAspect="1"/>
          </p:cNvPicPr>
          <p:nvPr/>
        </p:nvPicPr>
        <p:blipFill>
          <a:blip r:embed="rId1"/>
          <a:stretch>
            <a:fillRect/>
          </a:stretch>
        </p:blipFill>
        <p:spPr>
          <a:xfrm>
            <a:off x="457482" y="1155090"/>
            <a:ext cx="2086426" cy="2361834"/>
          </a:xfrm>
          <a:prstGeom prst="rect">
            <a:avLst/>
          </a:prstGeom>
        </p:spPr>
      </p:pic>
      <p:pic>
        <p:nvPicPr>
          <p:cNvPr id="5" name="Picture 4"/>
          <p:cNvPicPr>
            <a:picLocks noChangeAspect="1"/>
          </p:cNvPicPr>
          <p:nvPr/>
        </p:nvPicPr>
        <p:blipFill>
          <a:blip r:embed="rId2"/>
          <a:stretch>
            <a:fillRect/>
          </a:stretch>
        </p:blipFill>
        <p:spPr>
          <a:xfrm>
            <a:off x="701893" y="3845169"/>
            <a:ext cx="2761958" cy="1453662"/>
          </a:xfrm>
          <a:prstGeom prst="rect">
            <a:avLst/>
          </a:prstGeom>
        </p:spPr>
      </p:pic>
      <p:pic>
        <p:nvPicPr>
          <p:cNvPr id="6" name="Picture 5"/>
          <p:cNvPicPr>
            <a:picLocks noChangeAspect="1"/>
          </p:cNvPicPr>
          <p:nvPr/>
        </p:nvPicPr>
        <p:blipFill>
          <a:blip r:embed="rId3"/>
          <a:stretch>
            <a:fillRect/>
          </a:stretch>
        </p:blipFill>
        <p:spPr>
          <a:xfrm>
            <a:off x="4895850" y="4572000"/>
            <a:ext cx="2400300" cy="1809750"/>
          </a:xfrm>
          <a:prstGeom prst="rect">
            <a:avLst/>
          </a:prstGeom>
        </p:spPr>
      </p:pic>
      <p:grpSp>
        <p:nvGrpSpPr>
          <p:cNvPr id="7" name="Group 6"/>
          <p:cNvGrpSpPr/>
          <p:nvPr/>
        </p:nvGrpSpPr>
        <p:grpSpPr>
          <a:xfrm>
            <a:off x="0" y="134613"/>
            <a:ext cx="12192000" cy="645160"/>
            <a:chOff x="0" y="155866"/>
            <a:chExt cx="12192000" cy="645160"/>
          </a:xfrm>
        </p:grpSpPr>
        <p:sp>
          <p:nvSpPr>
            <p:cNvPr id="11" name="TextBox 8"/>
            <p:cNvSpPr txBox="1"/>
            <p:nvPr/>
          </p:nvSpPr>
          <p:spPr>
            <a:xfrm>
              <a:off x="0" y="155866"/>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Ứng Dụng</a:t>
              </a:r>
              <a:r>
                <a:rPr lang="vi-VN" altLang="en-US" sz="3600" dirty="0">
                  <a:solidFill>
                    <a:srgbClr val="0070C0"/>
                  </a:solidFill>
                  <a:latin typeface="Helvetica" panose="020B0604020202020204" pitchFamily="34" charset="0"/>
                  <a:cs typeface="Helvetica" panose="020B0604020202020204" pitchFamily="34" charset="0"/>
                </a:rPr>
                <a:t> Vào Brief Diane35</a:t>
              </a:r>
              <a:endParaRPr lang="vi-VN" altLang="en-US" sz="3600" dirty="0">
                <a:solidFill>
                  <a:srgbClr val="0070C0"/>
                </a:solidFill>
                <a:latin typeface="Helvetica" panose="020B0604020202020204" pitchFamily="34" charset="0"/>
                <a:cs typeface="Helvetica" panose="020B0604020202020204" pitchFamily="34" charset="0"/>
              </a:endParaRPr>
            </a:p>
          </p:txBody>
        </p:sp>
        <p:sp>
          <p:nvSpPr>
            <p:cNvPr id="12" name="Line 13"/>
            <p:cNvSpPr>
              <a:spLocks noChangeShapeType="1"/>
            </p:cNvSpPr>
            <p:nvPr/>
          </p:nvSpPr>
          <p:spPr bwMode="auto">
            <a:xfrm>
              <a:off x="1319610" y="800927"/>
              <a:ext cx="9552781"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p>
              <a:endParaRPr lang="en-US" sz="2400">
                <a:latin typeface="Helvetica" panose="020B0604020202020204" pitchFamily="34" charset="0"/>
                <a:cs typeface="Helvetica" panose="020B0604020202020204" pitchFamily="34" charset="0"/>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1"/>
          </p:nvPr>
        </p:nvSpPr>
        <p:spPr/>
        <p:txBody>
          <a:bodyPr/>
          <a:lstStyle/>
          <a:p>
            <a:fld id="{C3929991-3F91-D343-BFF2-32848ABE790B}" type="slidenum">
              <a:rPr lang="en-US" smtClean="0"/>
            </a:fld>
            <a:endParaRPr lang="en-US" dirty="0"/>
          </a:p>
        </p:txBody>
      </p:sp>
      <p:sp>
        <p:nvSpPr>
          <p:cNvPr id="3" name="Slide Number Placeholder 1"/>
          <p:cNvSpPr txBox="1"/>
          <p:nvPr/>
        </p:nvSpPr>
        <p:spPr>
          <a:xfrm>
            <a:off x="444416" y="6480129"/>
            <a:ext cx="514955" cy="257388"/>
          </a:xfrm>
          <a:prstGeom prst="rect">
            <a:avLst/>
          </a:prstGeom>
        </p:spPr>
        <p:txBody>
          <a:bodyPr/>
          <a:lstStyle>
            <a:defPPr>
              <a:defRPr lang="en-US"/>
            </a:defPPr>
            <a:lvl1pPr algn="ctr" rtl="0" fontAlgn="base">
              <a:spcBef>
                <a:spcPct val="0"/>
              </a:spcBef>
              <a:spcAft>
                <a:spcPct val="0"/>
              </a:spcAft>
              <a:defRPr sz="900" b="1" i="0" kern="1200">
                <a:solidFill>
                  <a:schemeClr val="tx1">
                    <a:alpha val="30000"/>
                  </a:schemeClr>
                </a:solidFill>
                <a:latin typeface="Helvetica" panose="020B0604020202020204" pitchFamily="34" charset="0"/>
                <a:ea typeface="Helvetica" panose="020B0604020202020204" pitchFamily="34" charset="0"/>
                <a:cs typeface="Helvetica" panose="020B0604020202020204" pitchFamily="34" charset="0"/>
                <a:sym typeface="Gill Sans" charset="0"/>
              </a:defRPr>
            </a:lvl1pPr>
            <a:lvl2pPr marL="1714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algn="ctr"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857250" algn="l" defTabSz="17145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1028700" algn="l" defTabSz="17145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1200150" algn="l" defTabSz="17145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1371600" algn="l" defTabSz="17145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a:lstStyle>
          <a:p>
            <a:fld id="{C3929991-3F91-D343-BFF2-32848ABE790B}" type="slidenum">
              <a:rPr lang="en-US" sz="1200"/>
            </a:fld>
            <a:endParaRPr lang="en-US" sz="1200" dirty="0"/>
          </a:p>
        </p:txBody>
      </p:sp>
      <p:pic>
        <p:nvPicPr>
          <p:cNvPr id="4" name="Picture Placeholder 11"/>
          <p:cNvPicPr>
            <a:picLocks noChangeAspect="1"/>
          </p:cNvPicPr>
          <p:nvPr/>
        </p:nvPicPr>
        <p:blipFill>
          <a:blip r:embed="rId1"/>
          <a:srcRect t="182" b="182"/>
          <a:stretch>
            <a:fillRect/>
          </a:stretch>
        </p:blipFill>
        <p:spPr>
          <a:xfrm>
            <a:off x="0" y="0"/>
            <a:ext cx="12236451" cy="6858000"/>
          </a:xfrm>
          <a:prstGeom prst="rect">
            <a:avLst/>
          </a:prstGeom>
        </p:spPr>
      </p:pic>
      <p:sp>
        <p:nvSpPr>
          <p:cNvPr id="5" name="Rectangle 2"/>
          <p:cNvSpPr/>
          <p:nvPr/>
        </p:nvSpPr>
        <p:spPr bwMode="auto">
          <a:xfrm>
            <a:off x="0" y="-25400"/>
            <a:ext cx="12249151" cy="6883400"/>
          </a:xfrm>
          <a:prstGeom prst="rect">
            <a:avLst/>
          </a:prstGeom>
          <a:solidFill>
            <a:schemeClr val="accent1">
              <a:lumMod val="50000"/>
              <a:alpha val="86000"/>
            </a:schemeClr>
          </a:solidFill>
          <a:ln>
            <a:noFill/>
          </a:ln>
        </p:spPr>
        <p:txBody>
          <a:bodyPr lIns="0" tIns="0" rIns="0" bIns="0"/>
          <a:lstStyle/>
          <a:p>
            <a:endParaRPr lang="en-US" sz="2400">
              <a:latin typeface="Helvetica" panose="020B0604020202020204" pitchFamily="34" charset="0"/>
              <a:cs typeface="Helvetica" panose="020B0604020202020204" pitchFamily="34" charset="0"/>
            </a:endParaRPr>
          </a:p>
        </p:txBody>
      </p:sp>
      <p:pic>
        <p:nvPicPr>
          <p:cNvPr id="6" name="Picture 5"/>
          <p:cNvPicPr>
            <a:picLocks noChangeAspect="1"/>
          </p:cNvPicPr>
          <p:nvPr/>
        </p:nvPicPr>
        <p:blipFill>
          <a:blip r:embed="rId2"/>
          <a:stretch>
            <a:fillRect/>
          </a:stretch>
        </p:blipFill>
        <p:spPr>
          <a:xfrm>
            <a:off x="5294047" y="1508787"/>
            <a:ext cx="1689100" cy="1689100"/>
          </a:xfrm>
          <a:prstGeom prst="rect">
            <a:avLst/>
          </a:prstGeom>
        </p:spPr>
      </p:pic>
      <p:sp>
        <p:nvSpPr>
          <p:cNvPr id="8" name="Rectangle 3"/>
          <p:cNvSpPr/>
          <p:nvPr/>
        </p:nvSpPr>
        <p:spPr bwMode="auto">
          <a:xfrm>
            <a:off x="651771" y="2830146"/>
            <a:ext cx="10337403" cy="119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a:lnSpc>
                <a:spcPct val="70000"/>
              </a:lnSpc>
            </a:pPr>
            <a:r>
              <a:rPr lang="vi-VN" sz="7465" dirty="0">
                <a:solidFill>
                  <a:schemeClr val="bg1"/>
                </a:solidFill>
                <a:latin typeface="Helvetica" panose="020B0604020202020204" pitchFamily="34" charset="0"/>
                <a:ea typeface="Bebas Neue" charset="0"/>
                <a:cs typeface="Helvetica" panose="020B0604020202020204" pitchFamily="34" charset="0"/>
                <a:sym typeface="Bebas Neue" charset="0"/>
              </a:rPr>
              <a:t>Thank You</a:t>
            </a:r>
            <a:r>
              <a:rPr lang="en-US" sz="7465" dirty="0">
                <a:solidFill>
                  <a:schemeClr val="bg1"/>
                </a:solidFill>
                <a:latin typeface="Helvetica" panose="020B0604020202020204" pitchFamily="34" charset="0"/>
                <a:ea typeface="Bebas Neue" charset="0"/>
                <a:cs typeface="Helvetica" panose="020B0604020202020204" pitchFamily="34" charset="0"/>
                <a:sym typeface="Bebas Neue" charset="0"/>
              </a:rPr>
              <a:t>!</a:t>
            </a:r>
            <a:endParaRPr lang="en-US" sz="7465" dirty="0">
              <a:solidFill>
                <a:srgbClr val="4496FA"/>
              </a:solidFill>
              <a:latin typeface="Helvetica" panose="020B0604020202020204" pitchFamily="34" charset="0"/>
              <a:ea typeface="Bebas Neue" charset="0"/>
              <a:cs typeface="Helvetica" panose="020B0604020202020204" pitchFamily="34" charset="0"/>
              <a:sym typeface="Bebas Neue" charset="0"/>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ết quả hình ảnh cho diane 35"/>
          <p:cNvPicPr>
            <a:picLocks noGrp="1" noChangeAspect="1" noChangeArrowheads="1"/>
          </p:cNvPicPr>
          <p:nvPr>
            <p:ph type="pic" sz="quarter" idx="10"/>
          </p:nvPr>
        </p:nvPicPr>
        <p:blipFill>
          <a:blip r:embed="rId1">
            <a:extLst>
              <a:ext uri="{28A0092B-C50C-407E-A947-70E740481C1C}">
                <a14:useLocalDpi xmlns:a14="http://schemas.microsoft.com/office/drawing/2010/main" val="0"/>
              </a:ext>
            </a:extLst>
          </a:blip>
          <a:srcRect t="12500" b="12500"/>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5" name="Rectangle 2"/>
          <p:cNvSpPr/>
          <p:nvPr/>
        </p:nvSpPr>
        <p:spPr bwMode="auto">
          <a:xfrm>
            <a:off x="-14288" y="4624551"/>
            <a:ext cx="12220576" cy="2228087"/>
          </a:xfrm>
          <a:prstGeom prst="rect">
            <a:avLst/>
          </a:prstGeom>
          <a:solidFill>
            <a:schemeClr val="tx1">
              <a:lumMod val="75000"/>
              <a:lumOff val="25000"/>
              <a:alpha val="86000"/>
            </a:schemeClr>
          </a:solidFill>
          <a:ln>
            <a:noFill/>
          </a:ln>
        </p:spPr>
        <p:txBody>
          <a:bodyPr lIns="0" tIns="0" rIns="0" bIns="0"/>
          <a:lstStyle/>
          <a:p>
            <a:endParaRPr lang="en-US"/>
          </a:p>
        </p:txBody>
      </p:sp>
      <p:sp>
        <p:nvSpPr>
          <p:cNvPr id="6" name="Rectangle 3"/>
          <p:cNvSpPr/>
          <p:nvPr/>
        </p:nvSpPr>
        <p:spPr bwMode="auto">
          <a:xfrm flipH="1">
            <a:off x="-14288" y="3839649"/>
            <a:ext cx="12220576" cy="789229"/>
          </a:xfrm>
          <a:prstGeom prst="rect">
            <a:avLst/>
          </a:prstGeom>
          <a:solidFill>
            <a:schemeClr val="accent1">
              <a:lumMod val="75000"/>
              <a:alpha val="83000"/>
            </a:schemeClr>
          </a:solidFill>
          <a:ln>
            <a:noFill/>
          </a:ln>
        </p:spPr>
        <p:txBody>
          <a:bodyPr lIns="0" tIns="0" rIns="0" bIns="0" anchor="ctr"/>
          <a:lstStyle/>
          <a:p>
            <a:pPr defTabSz="1219200" fontAlgn="base">
              <a:spcBef>
                <a:spcPct val="0"/>
              </a:spcBef>
              <a:spcAft>
                <a:spcPct val="0"/>
              </a:spcAft>
              <a:defRPr/>
            </a:pPr>
            <a:r>
              <a:rPr lang="en-US" sz="3500" b="1" dirty="0">
                <a:solidFill>
                  <a:schemeClr val="bg1"/>
                </a:solidFill>
                <a:latin typeface="Helvetica" panose="020B0604020202020204" pitchFamily="34" charset="0"/>
                <a:cs typeface="Helvetica" panose="020B0604020202020204" pitchFamily="34" charset="0"/>
                <a:sym typeface="Gill Sans" charset="0"/>
              </a:rPr>
              <a:t>	</a:t>
            </a:r>
            <a:r>
              <a:rPr lang="en-US" sz="3500" b="1" dirty="0" smtClean="0">
                <a:solidFill>
                  <a:schemeClr val="bg1"/>
                </a:solidFill>
                <a:latin typeface="Helvetica" panose="020B0604020202020204" pitchFamily="34" charset="0"/>
                <a:cs typeface="Helvetica" panose="020B0604020202020204" pitchFamily="34" charset="0"/>
                <a:sym typeface="Gill Sans" charset="0"/>
              </a:rPr>
              <a:t>Table Of Content</a:t>
            </a:r>
            <a:endParaRPr lang="en-US" sz="3500" b="1" dirty="0">
              <a:solidFill>
                <a:schemeClr val="bg1"/>
              </a:solidFill>
              <a:latin typeface="Helvetica" panose="020B0604020202020204" pitchFamily="34" charset="0"/>
              <a:cs typeface="Helvetica" panose="020B0604020202020204" pitchFamily="34" charset="0"/>
              <a:sym typeface="Gill Sans" charset="0"/>
            </a:endParaRPr>
          </a:p>
        </p:txBody>
      </p:sp>
      <p:grpSp>
        <p:nvGrpSpPr>
          <p:cNvPr id="7" name="Group 6"/>
          <p:cNvGrpSpPr/>
          <p:nvPr/>
        </p:nvGrpSpPr>
        <p:grpSpPr bwMode="auto">
          <a:xfrm>
            <a:off x="1093693" y="4842838"/>
            <a:ext cx="450851" cy="446881"/>
            <a:chOff x="0" y="0"/>
            <a:chExt cx="568" cy="563"/>
          </a:xfrm>
        </p:grpSpPr>
        <p:sp>
          <p:nvSpPr>
            <p:cNvPr id="8" name="Oval 7"/>
            <p:cNvSpPr/>
            <p:nvPr/>
          </p:nvSpPr>
          <p:spPr bwMode="auto">
            <a:xfrm>
              <a:off x="0" y="0"/>
              <a:ext cx="568" cy="563"/>
            </a:xfrm>
            <a:prstGeom prst="ellipse">
              <a:avLst/>
            </a:prstGeom>
            <a:solidFill>
              <a:srgbClr val="00B0F0"/>
            </a:solidFill>
            <a:ln w="25400" cap="flat">
              <a:noFill/>
              <a:miter lim="800000"/>
              <a:headEnd type="none" w="med" len="med"/>
              <a:tailEnd type="none" w="med" len="med"/>
            </a:ln>
          </p:spPr>
          <p:txBody>
            <a:bodyPr lIns="0" tIns="0" rIns="0" bIns="0"/>
            <a:lstStyle/>
            <a:p>
              <a:pPr algn="ctr" defTabSz="1219200" fontAlgn="base">
                <a:spcBef>
                  <a:spcPct val="0"/>
                </a:spcBef>
                <a:spcAft>
                  <a:spcPct val="0"/>
                </a:spcAft>
                <a:defRPr/>
              </a:pPr>
              <a:endParaRPr lang="en-US" sz="1465" b="1">
                <a:solidFill>
                  <a:srgbClr val="FFFFFF"/>
                </a:solidFill>
                <a:latin typeface="Helvetica" panose="020B0604020202020204" pitchFamily="34" charset="0"/>
                <a:ea typeface="Lato" charset="0"/>
                <a:cs typeface="Helvetica" panose="020B0604020202020204" pitchFamily="34" charset="0"/>
                <a:sym typeface="Gill Sans" charset="0"/>
              </a:endParaRPr>
            </a:p>
          </p:txBody>
        </p:sp>
        <p:sp>
          <p:nvSpPr>
            <p:cNvPr id="9" name="Rectangle 8"/>
            <p:cNvSpPr/>
            <p:nvPr/>
          </p:nvSpPr>
          <p:spPr bwMode="auto">
            <a:xfrm>
              <a:off x="48" y="16"/>
              <a:ext cx="464" cy="544"/>
            </a:xfrm>
            <a:prstGeom prst="rect">
              <a:avLst/>
            </a:prstGeom>
            <a:noFill/>
            <a:ln w="12700" cap="flat">
              <a:noFill/>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nchor="ctr"/>
            <a:lstStyle/>
            <a:p>
              <a:pPr algn="ctr" defTabSz="1219200" fontAlgn="base">
                <a:spcBef>
                  <a:spcPct val="0"/>
                </a:spcBef>
                <a:spcAft>
                  <a:spcPct val="0"/>
                </a:spcAft>
                <a:defRPr/>
              </a:pPr>
              <a:r>
                <a:rPr lang="en-US" sz="1465" b="1" dirty="0">
                  <a:solidFill>
                    <a:srgbClr val="FFFFFF"/>
                  </a:solidFill>
                  <a:latin typeface="Helvetica" panose="020B0604020202020204" pitchFamily="34" charset="0"/>
                  <a:ea typeface="Lato" charset="0"/>
                  <a:cs typeface="Helvetica" panose="020B0604020202020204" pitchFamily="34" charset="0"/>
                  <a:sym typeface="Bebas Neue" charset="0"/>
                </a:rPr>
                <a:t>1</a:t>
              </a:r>
              <a:endParaRPr lang="en-US" sz="1465" b="1" dirty="0">
                <a:solidFill>
                  <a:srgbClr val="FFFFFF"/>
                </a:solidFill>
                <a:latin typeface="Helvetica" panose="020B0604020202020204" pitchFamily="34" charset="0"/>
                <a:ea typeface="Lato" charset="0"/>
                <a:cs typeface="Helvetica" panose="020B0604020202020204" pitchFamily="34" charset="0"/>
                <a:sym typeface="Bebas Neue" charset="0"/>
              </a:endParaRPr>
            </a:p>
          </p:txBody>
        </p:sp>
      </p:grpSp>
      <p:grpSp>
        <p:nvGrpSpPr>
          <p:cNvPr id="10" name="Group 9"/>
          <p:cNvGrpSpPr/>
          <p:nvPr/>
        </p:nvGrpSpPr>
        <p:grpSpPr bwMode="auto">
          <a:xfrm>
            <a:off x="1096869" y="5365909"/>
            <a:ext cx="450851" cy="461988"/>
            <a:chOff x="0" y="-18"/>
            <a:chExt cx="568" cy="581"/>
          </a:xfrm>
        </p:grpSpPr>
        <p:sp>
          <p:nvSpPr>
            <p:cNvPr id="11" name="Oval 10"/>
            <p:cNvSpPr/>
            <p:nvPr/>
          </p:nvSpPr>
          <p:spPr bwMode="auto">
            <a:xfrm>
              <a:off x="0" y="0"/>
              <a:ext cx="568" cy="563"/>
            </a:xfrm>
            <a:prstGeom prst="ellipse">
              <a:avLst/>
            </a:prstGeom>
            <a:solidFill>
              <a:srgbClr val="00B0F0"/>
            </a:solid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pPr algn="ctr" defTabSz="1219200" fontAlgn="base">
                <a:spcBef>
                  <a:spcPct val="0"/>
                </a:spcBef>
                <a:spcAft>
                  <a:spcPct val="0"/>
                </a:spcAft>
                <a:defRPr/>
              </a:pPr>
              <a:endParaRPr lang="en-US" sz="1465" b="1">
                <a:solidFill>
                  <a:srgbClr val="FFFFFF"/>
                </a:solidFill>
                <a:latin typeface="Helvetica" panose="020B0604020202020204" pitchFamily="34" charset="0"/>
                <a:ea typeface="Lato" charset="0"/>
                <a:cs typeface="Helvetica" panose="020B0604020202020204" pitchFamily="34" charset="0"/>
                <a:sym typeface="Gill Sans" charset="0"/>
              </a:endParaRPr>
            </a:p>
          </p:txBody>
        </p:sp>
        <p:sp>
          <p:nvSpPr>
            <p:cNvPr id="12" name="Rectangle 11"/>
            <p:cNvSpPr/>
            <p:nvPr/>
          </p:nvSpPr>
          <p:spPr bwMode="auto">
            <a:xfrm>
              <a:off x="48" y="-18"/>
              <a:ext cx="464"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defTabSz="1219200" fontAlgn="base">
                <a:spcBef>
                  <a:spcPct val="0"/>
                </a:spcBef>
                <a:spcAft>
                  <a:spcPct val="0"/>
                </a:spcAft>
                <a:defRPr/>
              </a:pPr>
              <a:r>
                <a:rPr lang="en-US" sz="1465" b="1" dirty="0">
                  <a:solidFill>
                    <a:srgbClr val="FFFFFF"/>
                  </a:solidFill>
                  <a:latin typeface="Helvetica" panose="020B0604020202020204" pitchFamily="34" charset="0"/>
                  <a:ea typeface="Lato" charset="0"/>
                  <a:cs typeface="Helvetica" panose="020B0604020202020204" pitchFamily="34" charset="0"/>
                  <a:sym typeface="Bebas Neue" charset="0"/>
                </a:rPr>
                <a:t>2</a:t>
              </a:r>
              <a:endParaRPr lang="en-US" sz="1465" b="1" dirty="0">
                <a:solidFill>
                  <a:srgbClr val="FFFFFF"/>
                </a:solidFill>
                <a:latin typeface="Helvetica" panose="020B0604020202020204" pitchFamily="34" charset="0"/>
                <a:ea typeface="Lato" charset="0"/>
                <a:cs typeface="Helvetica" panose="020B0604020202020204" pitchFamily="34" charset="0"/>
                <a:sym typeface="Bebas Neue" charset="0"/>
              </a:endParaRPr>
            </a:p>
          </p:txBody>
        </p:sp>
      </p:grpSp>
      <p:grpSp>
        <p:nvGrpSpPr>
          <p:cNvPr id="13" name="Group 12"/>
          <p:cNvGrpSpPr/>
          <p:nvPr/>
        </p:nvGrpSpPr>
        <p:grpSpPr bwMode="auto">
          <a:xfrm>
            <a:off x="1096869" y="5915934"/>
            <a:ext cx="450851" cy="473900"/>
            <a:chOff x="0" y="-33"/>
            <a:chExt cx="568" cy="596"/>
          </a:xfrm>
        </p:grpSpPr>
        <p:sp>
          <p:nvSpPr>
            <p:cNvPr id="14" name="Oval 13"/>
            <p:cNvSpPr/>
            <p:nvPr/>
          </p:nvSpPr>
          <p:spPr bwMode="auto">
            <a:xfrm>
              <a:off x="0" y="0"/>
              <a:ext cx="568" cy="563"/>
            </a:xfrm>
            <a:prstGeom prst="ellipse">
              <a:avLst/>
            </a:prstGeom>
            <a:solidFill>
              <a:srgbClr val="00B0F0"/>
            </a:solid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pPr algn="ctr" defTabSz="1219200" fontAlgn="base">
                <a:spcBef>
                  <a:spcPct val="0"/>
                </a:spcBef>
                <a:spcAft>
                  <a:spcPct val="0"/>
                </a:spcAft>
                <a:defRPr/>
              </a:pPr>
              <a:endParaRPr lang="en-US" sz="1465" b="1">
                <a:solidFill>
                  <a:srgbClr val="FFFFFF"/>
                </a:solidFill>
                <a:latin typeface="Helvetica" panose="020B0604020202020204" pitchFamily="34" charset="0"/>
                <a:ea typeface="Lato" charset="0"/>
                <a:cs typeface="Helvetica" panose="020B0604020202020204" pitchFamily="34" charset="0"/>
                <a:sym typeface="Gill Sans" charset="0"/>
              </a:endParaRPr>
            </a:p>
          </p:txBody>
        </p:sp>
        <p:sp>
          <p:nvSpPr>
            <p:cNvPr id="15" name="Rectangle 14"/>
            <p:cNvSpPr/>
            <p:nvPr/>
          </p:nvSpPr>
          <p:spPr bwMode="auto">
            <a:xfrm>
              <a:off x="48" y="-33"/>
              <a:ext cx="464"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defTabSz="1219200" fontAlgn="base">
                <a:spcBef>
                  <a:spcPct val="0"/>
                </a:spcBef>
                <a:spcAft>
                  <a:spcPct val="0"/>
                </a:spcAft>
                <a:defRPr/>
              </a:pPr>
              <a:r>
                <a:rPr lang="en-US" sz="1465" b="1" dirty="0">
                  <a:solidFill>
                    <a:srgbClr val="FFFFFF"/>
                  </a:solidFill>
                  <a:latin typeface="Helvetica" panose="020B0604020202020204" pitchFamily="34" charset="0"/>
                  <a:ea typeface="Lato" charset="0"/>
                  <a:cs typeface="Helvetica" panose="020B0604020202020204" pitchFamily="34" charset="0"/>
                  <a:sym typeface="Bebas Neue" charset="0"/>
                </a:rPr>
                <a:t>3</a:t>
              </a:r>
              <a:endParaRPr lang="en-US" sz="1465" b="1" dirty="0">
                <a:solidFill>
                  <a:srgbClr val="FFFFFF"/>
                </a:solidFill>
                <a:latin typeface="Helvetica" panose="020B0604020202020204" pitchFamily="34" charset="0"/>
                <a:ea typeface="Lato" charset="0"/>
                <a:cs typeface="Helvetica" panose="020B0604020202020204" pitchFamily="34" charset="0"/>
                <a:sym typeface="Bebas Neue" charset="0"/>
              </a:endParaRPr>
            </a:p>
          </p:txBody>
        </p:sp>
      </p:grpSp>
      <p:grpSp>
        <p:nvGrpSpPr>
          <p:cNvPr id="16" name="Group 15"/>
          <p:cNvGrpSpPr/>
          <p:nvPr/>
        </p:nvGrpSpPr>
        <p:grpSpPr bwMode="auto">
          <a:xfrm>
            <a:off x="6759488" y="4839663"/>
            <a:ext cx="450851" cy="447675"/>
            <a:chOff x="0" y="0"/>
            <a:chExt cx="568" cy="563"/>
          </a:xfrm>
        </p:grpSpPr>
        <p:sp>
          <p:nvSpPr>
            <p:cNvPr id="17" name="Oval 16"/>
            <p:cNvSpPr/>
            <p:nvPr/>
          </p:nvSpPr>
          <p:spPr bwMode="auto">
            <a:xfrm>
              <a:off x="0" y="0"/>
              <a:ext cx="568" cy="563"/>
            </a:xfrm>
            <a:prstGeom prst="ellipse">
              <a:avLst/>
            </a:prstGeom>
            <a:solidFill>
              <a:srgbClr val="00B0F0"/>
            </a:solid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pPr algn="ctr" defTabSz="1219200" fontAlgn="base">
                <a:spcBef>
                  <a:spcPct val="0"/>
                </a:spcBef>
                <a:spcAft>
                  <a:spcPct val="0"/>
                </a:spcAft>
                <a:defRPr/>
              </a:pPr>
              <a:endParaRPr lang="en-US" sz="1465" b="1">
                <a:solidFill>
                  <a:srgbClr val="FFFFFF"/>
                </a:solidFill>
                <a:latin typeface="Helvetica" panose="020B0604020202020204" pitchFamily="34" charset="0"/>
                <a:ea typeface="Lato" charset="0"/>
                <a:cs typeface="Helvetica" panose="020B0604020202020204" pitchFamily="34" charset="0"/>
                <a:sym typeface="Gill Sans" charset="0"/>
              </a:endParaRPr>
            </a:p>
          </p:txBody>
        </p:sp>
        <p:sp>
          <p:nvSpPr>
            <p:cNvPr id="18" name="Rectangle 17"/>
            <p:cNvSpPr/>
            <p:nvPr/>
          </p:nvSpPr>
          <p:spPr bwMode="auto">
            <a:xfrm>
              <a:off x="48" y="3"/>
              <a:ext cx="464"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defTabSz="1219200" fontAlgn="base">
                <a:spcBef>
                  <a:spcPct val="0"/>
                </a:spcBef>
                <a:spcAft>
                  <a:spcPct val="0"/>
                </a:spcAft>
                <a:defRPr/>
              </a:pPr>
              <a:r>
                <a:rPr lang="en-US" sz="1465" b="1" dirty="0">
                  <a:solidFill>
                    <a:srgbClr val="FFFFFF"/>
                  </a:solidFill>
                  <a:latin typeface="Helvetica" panose="020B0604020202020204" pitchFamily="34" charset="0"/>
                  <a:ea typeface="Lato" charset="0"/>
                  <a:cs typeface="Helvetica" panose="020B0604020202020204" pitchFamily="34" charset="0"/>
                  <a:sym typeface="Bebas Neue" charset="0"/>
                </a:rPr>
                <a:t>4</a:t>
              </a:r>
              <a:endParaRPr lang="en-US" sz="1465" b="1" dirty="0">
                <a:solidFill>
                  <a:srgbClr val="FFFFFF"/>
                </a:solidFill>
                <a:latin typeface="Helvetica" panose="020B0604020202020204" pitchFamily="34" charset="0"/>
                <a:ea typeface="Lato" charset="0"/>
                <a:cs typeface="Helvetica" panose="020B0604020202020204" pitchFamily="34" charset="0"/>
                <a:sym typeface="Bebas Neue" charset="0"/>
              </a:endParaRP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3" presetClass="entr" presetSubtype="16"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23" presetClass="entr" presetSubtype="16" fill="hold" nodeType="click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p:cTn id="24" dur="500" fill="hold"/>
                                        <p:tgtEl>
                                          <p:spTgt spid="13"/>
                                        </p:tgtEl>
                                        <p:attrNameLst>
                                          <p:attrName>ppt_w</p:attrName>
                                        </p:attrNameLst>
                                      </p:cBhvr>
                                      <p:tavLst>
                                        <p:tav tm="0">
                                          <p:val>
                                            <p:fltVal val="0"/>
                                          </p:val>
                                        </p:tav>
                                        <p:tav tm="100000">
                                          <p:val>
                                            <p:strVal val="#ppt_w"/>
                                          </p:val>
                                        </p:tav>
                                      </p:tavLst>
                                    </p:anim>
                                    <p:anim calcmode="lin" valueType="num">
                                      <p:cBhvr>
                                        <p:cTn id="25" dur="500" fill="hold"/>
                                        <p:tgtEl>
                                          <p:spTgt spid="13"/>
                                        </p:tgtEl>
                                        <p:attrNameLst>
                                          <p:attrName>ppt_h</p:attrName>
                                        </p:attrNameLst>
                                      </p:cBhvr>
                                      <p:tavLst>
                                        <p:tav tm="0">
                                          <p:val>
                                            <p:fltVal val="0"/>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ID="23" presetClass="entr" presetSubtype="16" fill="hold" nodeType="clickEffect">
                                  <p:stCondLst>
                                    <p:cond delay="0"/>
                                  </p:stCondLst>
                                  <p:childTnLst>
                                    <p:set>
                                      <p:cBhvr>
                                        <p:cTn id="29" dur="1" fill="hold">
                                          <p:stCondLst>
                                            <p:cond delay="0"/>
                                          </p:stCondLst>
                                        </p:cTn>
                                        <p:tgtEl>
                                          <p:spTgt spid="16"/>
                                        </p:tgtEl>
                                        <p:attrNameLst>
                                          <p:attrName>style.visibility</p:attrName>
                                        </p:attrNameLst>
                                      </p:cBhvr>
                                      <p:to>
                                        <p:strVal val="visible"/>
                                      </p:to>
                                    </p:set>
                                    <p:anim calcmode="lin" valueType="num">
                                      <p:cBhvr>
                                        <p:cTn id="30" dur="500" fill="hold"/>
                                        <p:tgtEl>
                                          <p:spTgt spid="16"/>
                                        </p:tgtEl>
                                        <p:attrNameLst>
                                          <p:attrName>ppt_w</p:attrName>
                                        </p:attrNameLst>
                                      </p:cBhvr>
                                      <p:tavLst>
                                        <p:tav tm="0">
                                          <p:val>
                                            <p:fltVal val="0"/>
                                          </p:val>
                                        </p:tav>
                                        <p:tav tm="100000">
                                          <p:val>
                                            <p:strVal val="#ppt_w"/>
                                          </p:val>
                                        </p:tav>
                                      </p:tavLst>
                                    </p:anim>
                                    <p:anim calcmode="lin" valueType="num">
                                      <p:cBhvr>
                                        <p:cTn id="31" dur="500" fill="hold"/>
                                        <p:tgtEl>
                                          <p:spTgt spid="1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0" y="90798"/>
            <a:ext cx="12192000" cy="646331"/>
            <a:chOff x="0" y="154596"/>
            <a:chExt cx="12192000" cy="646331"/>
          </a:xfrm>
        </p:grpSpPr>
        <p:sp>
          <p:nvSpPr>
            <p:cNvPr id="9" name="TextBox 8"/>
            <p:cNvSpPr txBox="1"/>
            <p:nvPr/>
          </p:nvSpPr>
          <p:spPr>
            <a:xfrm>
              <a:off x="0" y="154596"/>
              <a:ext cx="12192000" cy="646331"/>
            </a:xfrm>
            <a:prstGeom prst="rect">
              <a:avLst/>
            </a:prstGeom>
            <a:noFill/>
          </p:spPr>
          <p:txBody>
            <a:bodyPr wrap="square" rtlCol="0">
              <a:spAutoFit/>
            </a:bodyPr>
            <a:lstStyle/>
            <a:p>
              <a:pPr algn="ctr"/>
              <a:r>
                <a:rPr lang="en-US" sz="3600" dirty="0" err="1" smtClean="0">
                  <a:solidFill>
                    <a:srgbClr val="C00000"/>
                  </a:solidFill>
                  <a:latin typeface="Helvetica" panose="020B0604020202020204" pitchFamily="34" charset="0"/>
                  <a:cs typeface="Helvetica" panose="020B0604020202020204" pitchFamily="34" charset="0"/>
                </a:rPr>
                <a:t>Chatbot</a:t>
              </a:r>
              <a:r>
                <a:rPr lang="en-US" sz="3600" dirty="0" smtClean="0">
                  <a:solidFill>
                    <a:srgbClr val="C00000"/>
                  </a:solidFill>
                  <a:latin typeface="Helvetica" panose="020B0604020202020204" pitchFamily="34" charset="0"/>
                  <a:cs typeface="Helvetica" panose="020B0604020202020204" pitchFamily="34" charset="0"/>
                </a:rPr>
                <a:t> </a:t>
              </a:r>
              <a:endParaRPr lang="en-US" sz="3600" dirty="0">
                <a:solidFill>
                  <a:srgbClr val="C00000"/>
                </a:solidFill>
                <a:latin typeface="Helvetica" panose="020B0604020202020204" pitchFamily="34" charset="0"/>
                <a:cs typeface="Helvetica" panose="020B0604020202020204" pitchFamily="34" charset="0"/>
              </a:endParaRPr>
            </a:p>
          </p:txBody>
        </p:sp>
        <p:sp>
          <p:nvSpPr>
            <p:cNvPr id="10" name="Line 13"/>
            <p:cNvSpPr>
              <a:spLocks noChangeShapeType="1"/>
            </p:cNvSpPr>
            <p:nvPr/>
          </p:nvSpPr>
          <p:spPr bwMode="auto">
            <a:xfrm>
              <a:off x="1319610" y="800927"/>
              <a:ext cx="9552781"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sz="2400">
                <a:latin typeface="Helvetica" panose="020B0604020202020204" pitchFamily="34" charset="0"/>
                <a:cs typeface="Helvetica" panose="020B0604020202020204" pitchFamily="34" charset="0"/>
              </a:endParaRPr>
            </a:p>
          </p:txBody>
        </p:sp>
      </p:grpSp>
      <p:sp>
        <p:nvSpPr>
          <p:cNvPr id="4" name="Slide Number Placeholder 3"/>
          <p:cNvSpPr>
            <a:spLocks noGrp="1"/>
          </p:cNvSpPr>
          <p:nvPr>
            <p:ph type="sldNum" sz="quarter" idx="11"/>
          </p:nvPr>
        </p:nvSpPr>
        <p:spPr/>
        <p:txBody>
          <a:bodyPr/>
          <a:lstStyle/>
          <a:p>
            <a:fld id="{C3929991-3F91-D343-BFF2-32848ABE790B}" type="slidenum">
              <a:rPr lang="en-US" smtClean="0"/>
            </a:fld>
            <a:endParaRPr lang="en-US"/>
          </a:p>
        </p:txBody>
      </p:sp>
      <p:pic>
        <p:nvPicPr>
          <p:cNvPr id="6" name="Picture 5"/>
          <p:cNvPicPr>
            <a:picLocks noChangeAspect="1"/>
          </p:cNvPicPr>
          <p:nvPr/>
        </p:nvPicPr>
        <p:blipFill>
          <a:blip r:embed="rId1"/>
          <a:stretch>
            <a:fillRect/>
          </a:stretch>
        </p:blipFill>
        <p:spPr>
          <a:xfrm>
            <a:off x="508033" y="1145198"/>
            <a:ext cx="2978564" cy="2231048"/>
          </a:xfrm>
          <a:prstGeom prst="rect">
            <a:avLst/>
          </a:prstGeom>
        </p:spPr>
      </p:pic>
      <p:sp>
        <p:nvSpPr>
          <p:cNvPr id="11" name="Plus 10"/>
          <p:cNvSpPr/>
          <p:nvPr/>
        </p:nvSpPr>
        <p:spPr>
          <a:xfrm>
            <a:off x="3031451" y="1782899"/>
            <a:ext cx="1055077" cy="1125415"/>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2"/>
          <a:stretch>
            <a:fillRect/>
          </a:stretch>
        </p:blipFill>
        <p:spPr>
          <a:xfrm>
            <a:off x="3888397" y="1287704"/>
            <a:ext cx="2207603" cy="2207603"/>
          </a:xfrm>
          <a:prstGeom prst="rect">
            <a:avLst/>
          </a:prstGeom>
        </p:spPr>
      </p:pic>
      <p:sp>
        <p:nvSpPr>
          <p:cNvPr id="13" name="Equal 12"/>
          <p:cNvSpPr/>
          <p:nvPr/>
        </p:nvSpPr>
        <p:spPr>
          <a:xfrm>
            <a:off x="6235498" y="2015528"/>
            <a:ext cx="1793631" cy="892786"/>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p:cNvPicPr>
            <a:picLocks noChangeAspect="1"/>
          </p:cNvPicPr>
          <p:nvPr/>
        </p:nvPicPr>
        <p:blipFill>
          <a:blip r:embed="rId3"/>
          <a:stretch>
            <a:fillRect/>
          </a:stretch>
        </p:blipFill>
        <p:spPr>
          <a:xfrm>
            <a:off x="8466991" y="1383460"/>
            <a:ext cx="2681654" cy="1785379"/>
          </a:xfrm>
          <a:prstGeom prst="rect">
            <a:avLst/>
          </a:prstGeom>
        </p:spPr>
      </p:pic>
      <p:sp>
        <p:nvSpPr>
          <p:cNvPr id="15" name="TextBox 14"/>
          <p:cNvSpPr txBox="1"/>
          <p:nvPr/>
        </p:nvSpPr>
        <p:spPr>
          <a:xfrm>
            <a:off x="959565" y="4639839"/>
            <a:ext cx="10705091" cy="922020"/>
          </a:xfrm>
          <a:prstGeom prst="rect">
            <a:avLst/>
          </a:prstGeom>
          <a:noFill/>
        </p:spPr>
        <p:txBody>
          <a:bodyPr wrap="square" rtlCol="0">
            <a:spAutoFit/>
          </a:bodyPr>
          <a:lstStyle/>
          <a:p>
            <a:pPr>
              <a:lnSpc>
                <a:spcPct val="150000"/>
              </a:lnSpc>
            </a:pPr>
            <a:r>
              <a:rPr lang="vi-VN" altLang="en-US" dirty="0">
                <a:latin typeface="Helvetica" panose="020B0604020202020204" pitchFamily="34" charset="0"/>
                <a:cs typeface="Helvetica" panose="020B0604020202020204" pitchFamily="34" charset="0"/>
              </a:rPr>
              <a:t>Chatbot hiểu đơn giản là một chương trình sử dụng trí thông minh nhân tạo ( AI) để tự động hóa trò chuyện với con người.</a:t>
            </a:r>
            <a:endParaRPr lang="vi-VN" altLang="en-US" dirty="0">
              <a:latin typeface="Helvetica" panose="020B0604020202020204" pitchFamily="34" charset="0"/>
              <a:cs typeface="Helvetica" panose="020B0604020202020204" pitchFamily="34" charset="0"/>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p:pic>
        <p:nvPicPr>
          <p:cNvPr id="3" name="Content Placeholder 2"/>
          <p:cNvPicPr>
            <a:picLocks noChangeAspect="1"/>
          </p:cNvPicPr>
          <p:nvPr>
            <p:ph sz="half" idx="2"/>
          </p:nvPr>
        </p:nvPicPr>
        <p:blipFill>
          <a:blip r:embed="rId1"/>
          <a:stretch>
            <a:fillRect/>
          </a:stretch>
        </p:blipFill>
        <p:spPr>
          <a:xfrm>
            <a:off x="5690870" y="812165"/>
            <a:ext cx="5181600" cy="3451225"/>
          </a:xfrm>
          <a:prstGeom prst="rect">
            <a:avLst/>
          </a:prstGeom>
        </p:spPr>
      </p:pic>
      <p:sp>
        <p:nvSpPr>
          <p:cNvPr id="10" name="Line 13"/>
          <p:cNvSpPr>
            <a:spLocks noChangeShapeType="1"/>
          </p:cNvSpPr>
          <p:nvPr/>
        </p:nvSpPr>
        <p:spPr bwMode="auto">
          <a:xfrm>
            <a:off x="1319530" y="737235"/>
            <a:ext cx="9552940"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p>
            <a:endParaRPr lang="en-US" sz="2400">
              <a:latin typeface="Helvetica" panose="020B0604020202020204" pitchFamily="34" charset="0"/>
              <a:cs typeface="Helvetica" panose="020B0604020202020204" pitchFamily="34" charset="0"/>
            </a:endParaRPr>
          </a:p>
        </p:txBody>
      </p:sp>
      <p:sp>
        <p:nvSpPr>
          <p:cNvPr id="4" name="Text Box 3"/>
          <p:cNvSpPr txBox="1"/>
          <p:nvPr/>
        </p:nvSpPr>
        <p:spPr>
          <a:xfrm>
            <a:off x="1319530" y="1209040"/>
            <a:ext cx="4260215" cy="1938020"/>
          </a:xfrm>
          <a:prstGeom prst="rect">
            <a:avLst/>
          </a:prstGeom>
          <a:noFill/>
        </p:spPr>
        <p:txBody>
          <a:bodyPr wrap="square" rtlCol="0">
            <a:spAutoFit/>
          </a:bodyPr>
          <a:p>
            <a:pPr algn="l"/>
            <a:r>
              <a:rPr lang="vi-VN" altLang="en-US" sz="2000">
                <a:latin typeface="Helvetica" panose="020B0604020202020204" pitchFamily="34" charset="0"/>
                <a:cs typeface="Helvetica" panose="020B0604020202020204" pitchFamily="34" charset="0"/>
              </a:rPr>
              <a:t>1. Dạng âm thanh:</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Siri (Apple)</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Google Assistant (Google)</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Cortana (Microsoft)</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Javis của Tony - Stark</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a:t>
            </a:r>
            <a:endParaRPr lang="vi-VN" altLang="en-US" sz="2000">
              <a:latin typeface="Helvetica" panose="020B0604020202020204" pitchFamily="34" charset="0"/>
              <a:cs typeface="Helvetica" panose="020B0604020202020204" pitchFamily="34" charset="0"/>
            </a:endParaRPr>
          </a:p>
        </p:txBody>
      </p:sp>
      <p:sp>
        <p:nvSpPr>
          <p:cNvPr id="5" name="Text Box 4"/>
          <p:cNvSpPr txBox="1"/>
          <p:nvPr/>
        </p:nvSpPr>
        <p:spPr>
          <a:xfrm>
            <a:off x="4840605" y="4263390"/>
            <a:ext cx="6400165" cy="1938020"/>
          </a:xfrm>
          <a:prstGeom prst="rect">
            <a:avLst/>
          </a:prstGeom>
          <a:noFill/>
        </p:spPr>
        <p:txBody>
          <a:bodyPr wrap="none" rtlCol="0">
            <a:spAutoFit/>
          </a:bodyPr>
          <a:p>
            <a:pPr algn="l"/>
            <a:r>
              <a:rPr lang="vi-VN" altLang="en-US" sz="2000">
                <a:latin typeface="Helvetica" panose="020B0604020202020204" pitchFamily="34" charset="0"/>
                <a:cs typeface="Helvetica" panose="020B0604020202020204" pitchFamily="34" charset="0"/>
              </a:rPr>
              <a:t>2. Dạng tin nhắn:</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Thời trang - tư vấn quần áo (H&amp;M)</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Thực phẩm - order pizza (Dominos Pizza)</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Làm đẹp - stylish cá nhân (Sephora)</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 Giao thông - thông tin tàu điện vùng Kanto (qmau.me)</a:t>
            </a:r>
            <a:endParaRPr lang="vi-VN" altLang="en-US" sz="2000">
              <a:latin typeface="Helvetica" panose="020B0604020202020204" pitchFamily="34" charset="0"/>
              <a:cs typeface="Helvetica" panose="020B0604020202020204" pitchFamily="34" charset="0"/>
            </a:endParaRPr>
          </a:p>
          <a:p>
            <a:pPr algn="l"/>
            <a:r>
              <a:rPr lang="vi-VN" altLang="en-US" sz="2000">
                <a:latin typeface="Helvetica" panose="020B0604020202020204" pitchFamily="34" charset="0"/>
                <a:cs typeface="Helvetica" panose="020B0604020202020204" pitchFamily="34" charset="0"/>
              </a:rPr>
              <a:t>...</a:t>
            </a:r>
            <a:endParaRPr lang="vi-VN" altLang="en-US" sz="2000">
              <a:latin typeface="Helvetica" panose="020B0604020202020204" pitchFamily="34" charset="0"/>
              <a:cs typeface="Helvetica" panose="020B0604020202020204" pitchFamily="34" charset="0"/>
            </a:endParaRPr>
          </a:p>
        </p:txBody>
      </p:sp>
      <p:pic>
        <p:nvPicPr>
          <p:cNvPr id="6" name="Picture 5"/>
          <p:cNvPicPr>
            <a:picLocks noChangeAspect="1"/>
          </p:cNvPicPr>
          <p:nvPr/>
        </p:nvPicPr>
        <p:blipFill>
          <a:blip r:embed="rId2"/>
          <a:stretch>
            <a:fillRect/>
          </a:stretch>
        </p:blipFill>
        <p:spPr>
          <a:xfrm>
            <a:off x="1319530" y="3001010"/>
            <a:ext cx="2733675" cy="3543300"/>
          </a:xfrm>
          <a:prstGeom prst="rect">
            <a:avLst/>
          </a:prstGeom>
        </p:spPr>
      </p:pic>
      <p:sp>
        <p:nvSpPr>
          <p:cNvPr id="2" name="TextBox 8"/>
          <p:cNvSpPr txBox="1"/>
          <p:nvPr/>
        </p:nvSpPr>
        <p:spPr>
          <a:xfrm>
            <a:off x="0" y="90798"/>
            <a:ext cx="12192000" cy="645160"/>
          </a:xfrm>
          <a:prstGeom prst="rect">
            <a:avLst/>
          </a:prstGeom>
          <a:noFill/>
        </p:spPr>
        <p:txBody>
          <a:bodyPr wrap="square" rtlCol="0">
            <a:spAutoFit/>
          </a:bodyPr>
          <a:p>
            <a:pPr algn="ctr"/>
            <a:r>
              <a:rPr lang="vi-VN" altLang="en-US" sz="3600" dirty="0" smtClean="0">
                <a:solidFill>
                  <a:srgbClr val="C00000"/>
                </a:solidFill>
                <a:latin typeface="Helvetica" panose="020B0604020202020204" pitchFamily="34" charset="0"/>
                <a:cs typeface="Helvetica" panose="020B0604020202020204" pitchFamily="34" charset="0"/>
              </a:rPr>
              <a:t>Các Loại</a:t>
            </a:r>
            <a:r>
              <a:rPr lang="en-US" sz="3600" dirty="0" smtClean="0">
                <a:solidFill>
                  <a:srgbClr val="0070C0"/>
                </a:solidFill>
                <a:latin typeface="Helvetica" panose="020B0604020202020204" pitchFamily="34" charset="0"/>
                <a:cs typeface="Helvetica" panose="020B0604020202020204" pitchFamily="34" charset="0"/>
              </a:rPr>
              <a:t> </a:t>
            </a:r>
            <a:r>
              <a:rPr lang="en-US" sz="3600" dirty="0" err="1" smtClean="0">
                <a:solidFill>
                  <a:srgbClr val="0070C0"/>
                </a:solidFill>
                <a:latin typeface="Helvetica" panose="020B0604020202020204" pitchFamily="34" charset="0"/>
                <a:cs typeface="Helvetica" panose="020B0604020202020204" pitchFamily="34" charset="0"/>
              </a:rPr>
              <a:t>Chatbot</a:t>
            </a:r>
            <a:endParaRPr lang="en-US" sz="3600" dirty="0">
              <a:solidFill>
                <a:srgbClr val="0070C0"/>
              </a:solidFill>
              <a:latin typeface="Helvetica" panose="020B0604020202020204" pitchFamily="34" charset="0"/>
              <a:cs typeface="Helvetica" panose="020B0604020202020204" pitchFamily="34"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TextBox 8"/>
          <p:cNvSpPr txBox="1"/>
          <p:nvPr/>
        </p:nvSpPr>
        <p:spPr>
          <a:xfrm>
            <a:off x="0" y="48888"/>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Tại Sao</a:t>
            </a:r>
            <a:r>
              <a:rPr lang="vi-VN" altLang="en-US" sz="3600" dirty="0">
                <a:solidFill>
                  <a:srgbClr val="0070C0"/>
                </a:solidFill>
                <a:latin typeface="Helvetica" panose="020B0604020202020204" pitchFamily="34" charset="0"/>
                <a:cs typeface="Helvetica" panose="020B0604020202020204" pitchFamily="34" charset="0"/>
              </a:rPr>
              <a:t> Chatbot Lại Trở Thành Hot Trend? </a:t>
            </a:r>
            <a:endParaRPr lang="vi-VN" altLang="en-US" sz="3600" dirty="0">
              <a:solidFill>
                <a:srgbClr val="0070C0"/>
              </a:solidFill>
              <a:latin typeface="Helvetica" panose="020B0604020202020204" pitchFamily="34" charset="0"/>
              <a:cs typeface="Helvetica" panose="020B0604020202020204" pitchFamily="34" charset="0"/>
            </a:endParaRPr>
          </a:p>
        </p:txBody>
      </p:sp>
      <p:sp>
        <p:nvSpPr>
          <p:cNvPr id="10" name="Text Box 9"/>
          <p:cNvSpPr txBox="1"/>
          <p:nvPr/>
        </p:nvSpPr>
        <p:spPr>
          <a:xfrm>
            <a:off x="635000" y="1417320"/>
            <a:ext cx="4662170" cy="368300"/>
          </a:xfrm>
          <a:prstGeom prst="rect">
            <a:avLst/>
          </a:prstGeom>
          <a:noFill/>
        </p:spPr>
        <p:txBody>
          <a:bodyPr wrap="square" rtlCol="0">
            <a:spAutoFit/>
          </a:bodyPr>
          <a:p>
            <a:r>
              <a:rPr lang="en-US" b="1"/>
              <a:t>Thời đại bùng nổ của tin nhắn</a:t>
            </a:r>
            <a:endParaRPr lang="en-US" b="1"/>
          </a:p>
        </p:txBody>
      </p:sp>
      <p:pic>
        <p:nvPicPr>
          <p:cNvPr id="11" name="Picture Placeholder 10"/>
          <p:cNvPicPr>
            <a:picLocks noChangeAspect="1"/>
          </p:cNvPicPr>
          <p:nvPr>
            <p:ph type="pic" sz="quarter" idx="10"/>
          </p:nvPr>
        </p:nvPicPr>
        <p:blipFill>
          <a:blip r:embed="rId1"/>
          <a:stretch>
            <a:fillRect/>
          </a:stretch>
        </p:blipFill>
        <p:spPr>
          <a:xfrm>
            <a:off x="6078220" y="694055"/>
            <a:ext cx="5041900" cy="6149975"/>
          </a:xfrm>
          <a:prstGeom prst="rect">
            <a:avLst/>
          </a:prstGeom>
        </p:spPr>
      </p:pic>
      <p:sp>
        <p:nvSpPr>
          <p:cNvPr id="12" name="Text Box 11"/>
          <p:cNvSpPr txBox="1"/>
          <p:nvPr/>
        </p:nvSpPr>
        <p:spPr>
          <a:xfrm>
            <a:off x="635000" y="2668270"/>
            <a:ext cx="4291330" cy="1753235"/>
          </a:xfrm>
          <a:prstGeom prst="rect">
            <a:avLst/>
          </a:prstGeom>
          <a:noFill/>
        </p:spPr>
        <p:txBody>
          <a:bodyPr wrap="square" rtlCol="0">
            <a:spAutoFit/>
          </a:bodyPr>
          <a:p>
            <a:pPr algn="l"/>
            <a:r>
              <a:rPr lang="vi-VN" altLang="en-US"/>
              <a:t>- </a:t>
            </a:r>
            <a:r>
              <a:rPr lang="en-US"/>
              <a:t>28,2 tỷ tin nhắn di động đã được gửi trong năm 2017, gấp đôi so với năm 2012.</a:t>
            </a:r>
            <a:endParaRPr lang="en-US"/>
          </a:p>
          <a:p>
            <a:pPr algn="l"/>
            <a:r>
              <a:rPr lang="vi-VN" altLang="en-US"/>
              <a:t>- </a:t>
            </a:r>
            <a:r>
              <a:rPr lang="en-US"/>
              <a:t>98% tin nhắn sẽ được đọc, với email tỷ lệ là 22%.</a:t>
            </a:r>
            <a:endParaRPr lang="en-US"/>
          </a:p>
          <a:p>
            <a:pPr algn="l"/>
            <a:r>
              <a:rPr lang="vi-VN" altLang="en-US"/>
              <a:t>- </a:t>
            </a:r>
            <a:r>
              <a:rPr lang="en-US"/>
              <a:t>6 trong top các ứng dụng được cài đặt là ứng dụng nhắn tin.</a:t>
            </a:r>
            <a:endParaRPr lang="en-US"/>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TextBox 8"/>
          <p:cNvSpPr txBox="1"/>
          <p:nvPr/>
        </p:nvSpPr>
        <p:spPr>
          <a:xfrm>
            <a:off x="0" y="34283"/>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Tại Sao</a:t>
            </a:r>
            <a:r>
              <a:rPr lang="vi-VN" altLang="en-US" sz="3600" dirty="0">
                <a:solidFill>
                  <a:srgbClr val="0070C0"/>
                </a:solidFill>
                <a:latin typeface="Helvetica" panose="020B0604020202020204" pitchFamily="34" charset="0"/>
                <a:cs typeface="Helvetica" panose="020B0604020202020204" pitchFamily="34" charset="0"/>
              </a:rPr>
              <a:t> Chatbot Lại Trở Thành Hot Trend? </a:t>
            </a:r>
            <a:endParaRPr lang="vi-VN" altLang="en-US" sz="3600" dirty="0">
              <a:solidFill>
                <a:srgbClr val="0070C0"/>
              </a:solidFill>
              <a:latin typeface="Helvetica" panose="020B0604020202020204" pitchFamily="34" charset="0"/>
              <a:cs typeface="Helvetica" panose="020B0604020202020204" pitchFamily="34" charset="0"/>
            </a:endParaRPr>
          </a:p>
        </p:txBody>
      </p:sp>
      <p:pic>
        <p:nvPicPr>
          <p:cNvPr id="4" name="Picture Placeholder 3"/>
          <p:cNvPicPr>
            <a:picLocks noChangeAspect="1"/>
          </p:cNvPicPr>
          <p:nvPr>
            <p:ph type="pic" sz="quarter" idx="10"/>
          </p:nvPr>
        </p:nvPicPr>
        <p:blipFill>
          <a:blip r:embed="rId1"/>
          <a:stretch>
            <a:fillRect/>
          </a:stretch>
        </p:blipFill>
        <p:spPr>
          <a:xfrm>
            <a:off x="351155" y="1120775"/>
            <a:ext cx="5377815" cy="5398770"/>
          </a:xfrm>
          <a:prstGeom prst="rect">
            <a:avLst/>
          </a:prstGeom>
        </p:spPr>
      </p:pic>
      <p:sp>
        <p:nvSpPr>
          <p:cNvPr id="5" name="Text Box 4"/>
          <p:cNvSpPr txBox="1"/>
          <p:nvPr/>
        </p:nvSpPr>
        <p:spPr>
          <a:xfrm>
            <a:off x="6043930" y="1120775"/>
            <a:ext cx="6003925" cy="2861310"/>
          </a:xfrm>
          <a:prstGeom prst="rect">
            <a:avLst/>
          </a:prstGeom>
          <a:noFill/>
        </p:spPr>
        <p:txBody>
          <a:bodyPr wrap="square" rtlCol="0">
            <a:spAutoFit/>
          </a:bodyPr>
          <a:p>
            <a:pPr algn="just">
              <a:lnSpc>
                <a:spcPct val="150000"/>
              </a:lnSpc>
            </a:pPr>
            <a:r>
              <a:rPr lang="vi-VN" altLang="en-US" sz="1500">
                <a:latin typeface="Helvetica" panose="020B0604020202020204" pitchFamily="34" charset="0"/>
                <a:cs typeface="Helvetica" panose="020B0604020202020204" pitchFamily="34" charset="0"/>
              </a:rPr>
              <a:t>- </a:t>
            </a:r>
            <a:r>
              <a:rPr lang="en-US" sz="1500">
                <a:latin typeface="Helvetica" panose="020B0604020202020204" pitchFamily="34" charset="0"/>
                <a:cs typeface="Helvetica" panose="020B0604020202020204" pitchFamily="34" charset="0"/>
              </a:rPr>
              <a:t>Số lượng người dùng hàng tháng của các ứng dụng nhắn tin:</a:t>
            </a:r>
            <a:endParaRPr 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WhatsApp: </a:t>
            </a:r>
            <a:r>
              <a:rPr lang="en-US" sz="1500">
                <a:latin typeface="Helvetica" panose="020B0604020202020204" pitchFamily="34" charset="0"/>
                <a:cs typeface="Helvetica" panose="020B0604020202020204" pitchFamily="34" charset="0"/>
                <a:hlinkClick r:id="rId2" tooltip="" action="ppaction://hlinkfile"/>
              </a:rPr>
              <a:t>1,5 tỷ</a:t>
            </a:r>
            <a:r>
              <a:rPr lang="vi-VN" altLang="en-US" sz="1500">
                <a:latin typeface="Helvetica" panose="020B0604020202020204" pitchFamily="34" charset="0"/>
                <a:cs typeface="Helvetica" panose="020B0604020202020204" pitchFamily="34" charset="0"/>
                <a:hlinkClick r:id="rId2" tooltip="" action="ppaction://hlinkfile"/>
              </a:rPr>
              <a:t>.</a:t>
            </a:r>
            <a:endParaRPr 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Facebook messenger: </a:t>
            </a:r>
            <a:r>
              <a:rPr lang="en-US" sz="1500">
                <a:latin typeface="Helvetica" panose="020B0604020202020204" pitchFamily="34" charset="0"/>
                <a:cs typeface="Helvetica" panose="020B0604020202020204" pitchFamily="34" charset="0"/>
                <a:hlinkClick r:id="rId3" tooltip="" action="ppaction://hlinkfile"/>
              </a:rPr>
              <a:t>1,</a:t>
            </a:r>
            <a:r>
              <a:rPr lang="vi-VN" altLang="en-US" sz="1500">
                <a:latin typeface="Helvetica" panose="020B0604020202020204" pitchFamily="34" charset="0"/>
                <a:cs typeface="Helvetica" panose="020B0604020202020204" pitchFamily="34" charset="0"/>
                <a:hlinkClick r:id="rId3" tooltip="" action="ppaction://hlinkfile"/>
              </a:rPr>
              <a:t>3</a:t>
            </a:r>
            <a:r>
              <a:rPr lang="en-US" sz="1500">
                <a:latin typeface="Helvetica" panose="020B0604020202020204" pitchFamily="34" charset="0"/>
                <a:cs typeface="Helvetica" panose="020B0604020202020204" pitchFamily="34" charset="0"/>
                <a:hlinkClick r:id="rId3" tooltip="" action="ppaction://hlinkfile"/>
              </a:rPr>
              <a:t> tỷ</a:t>
            </a:r>
            <a:r>
              <a:rPr lang="vi-VN" altLang="en-US" sz="1500">
                <a:latin typeface="Helvetica" panose="020B0604020202020204" pitchFamily="34" charset="0"/>
                <a:cs typeface="Helvetica" panose="020B0604020202020204" pitchFamily="34" charset="0"/>
                <a:hlinkClick r:id="rId3" tooltip="" action="ppaction://hlinkfile"/>
              </a:rPr>
              <a:t>.</a:t>
            </a:r>
            <a:endParaRPr 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Wechat: </a:t>
            </a:r>
            <a:r>
              <a:rPr lang="vi-VN" altLang="en-US" sz="1500">
                <a:latin typeface="Helvetica" panose="020B0604020202020204" pitchFamily="34" charset="0"/>
                <a:cs typeface="Helvetica" panose="020B0604020202020204" pitchFamily="34" charset="0"/>
                <a:hlinkClick r:id="rId4" tooltip="" action="ppaction://hlinkfile"/>
              </a:rPr>
              <a:t>1,13 tỷ.</a:t>
            </a:r>
            <a:endParaRPr 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kik: </a:t>
            </a:r>
            <a:r>
              <a:rPr lang="en-US" sz="1500">
                <a:latin typeface="Helvetica" panose="020B0604020202020204" pitchFamily="34" charset="0"/>
                <a:cs typeface="Helvetica" panose="020B0604020202020204" pitchFamily="34" charset="0"/>
                <a:hlinkClick r:id="rId5" tooltip="" action="ppaction://hlinkfile"/>
              </a:rPr>
              <a:t>300 triệu</a:t>
            </a:r>
            <a:r>
              <a:rPr lang="vi-VN" altLang="en-US" sz="1500">
                <a:latin typeface="Helvetica" panose="020B0604020202020204" pitchFamily="34" charset="0"/>
                <a:cs typeface="Helvetica" panose="020B0604020202020204" pitchFamily="34" charset="0"/>
              </a:rPr>
              <a:t>.</a:t>
            </a:r>
            <a:endParaRPr 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LINE: </a:t>
            </a:r>
            <a:r>
              <a:rPr lang="en-US" sz="1500">
                <a:latin typeface="Helvetica" panose="020B0604020202020204" pitchFamily="34" charset="0"/>
                <a:cs typeface="Helvetica" panose="020B0604020202020204" pitchFamily="34" charset="0"/>
                <a:hlinkClick r:id="rId6" tooltip="" action="ppaction://hlinkfile"/>
              </a:rPr>
              <a:t>217 triệu</a:t>
            </a:r>
            <a:r>
              <a:rPr lang="vi-VN" altLang="en-US" sz="1500">
                <a:latin typeface="Helvetica" panose="020B0604020202020204" pitchFamily="34" charset="0"/>
                <a:cs typeface="Helvetica" panose="020B0604020202020204" pitchFamily="34" charset="0"/>
              </a:rPr>
              <a:t>.</a:t>
            </a:r>
            <a:endParaRPr lang="vi-VN" altLang="en-US" sz="1500">
              <a:latin typeface="Helvetica" panose="020B0604020202020204" pitchFamily="34" charset="0"/>
              <a:cs typeface="Helvetica" panose="020B0604020202020204" pitchFamily="34" charset="0"/>
            </a:endParaRPr>
          </a:p>
          <a:p>
            <a:pPr marL="285750" indent="-285750" algn="just">
              <a:lnSpc>
                <a:spcPct val="150000"/>
              </a:lnSpc>
              <a:buFont typeface="Arial" panose="020B0604020202020204" pitchFamily="34" charset="0"/>
              <a:buChar char="•"/>
            </a:pPr>
            <a:r>
              <a:rPr lang="en-US" sz="1500">
                <a:latin typeface="Helvetica" panose="020B0604020202020204" pitchFamily="34" charset="0"/>
                <a:cs typeface="Helvetica" panose="020B0604020202020204" pitchFamily="34" charset="0"/>
              </a:rPr>
              <a:t>Zalo: </a:t>
            </a:r>
            <a:r>
              <a:rPr lang="en-US" sz="1500">
                <a:latin typeface="Helvetica" panose="020B0604020202020204" pitchFamily="34" charset="0"/>
                <a:cs typeface="Helvetica" panose="020B0604020202020204" pitchFamily="34" charset="0"/>
                <a:hlinkClick r:id="rId7" tooltip="" action="ppaction://hlinkfile"/>
              </a:rPr>
              <a:t>80 triệu</a:t>
            </a:r>
            <a:r>
              <a:rPr lang="vi-VN" altLang="en-US" sz="1500">
                <a:latin typeface="Helvetica" panose="020B0604020202020204" pitchFamily="34" charset="0"/>
                <a:cs typeface="Helvetica" panose="020B0604020202020204" pitchFamily="34" charset="0"/>
                <a:hlinkClick r:id="rId7" tooltip="" action="ppaction://hlinkfile"/>
              </a:rPr>
              <a:t>.</a:t>
            </a:r>
            <a:endParaRPr lang="vi-VN" altLang="en-US" sz="1500">
              <a:latin typeface="Helvetica" panose="020B0604020202020204" pitchFamily="34" charset="0"/>
              <a:cs typeface="Helvetica" panose="020B0604020202020204" pitchFamily="34" charset="0"/>
            </a:endParaRPr>
          </a:p>
          <a:p>
            <a:pPr indent="0" algn="just">
              <a:lnSpc>
                <a:spcPct val="150000"/>
              </a:lnSpc>
              <a:buFont typeface="Arial" panose="020B0604020202020204" pitchFamily="34" charset="0"/>
              <a:buNone/>
            </a:pPr>
            <a:endParaRPr lang="vi-VN" altLang="en-US" sz="1500">
              <a:latin typeface="Helvetica" panose="020B0604020202020204" pitchFamily="34" charset="0"/>
              <a:cs typeface="Helvetica" panose="020B0604020202020204" pitchFamily="34" charset="0"/>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 name="TextBox 8"/>
          <p:cNvSpPr txBox="1"/>
          <p:nvPr/>
        </p:nvSpPr>
        <p:spPr>
          <a:xfrm>
            <a:off x="0" y="34283"/>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Tại Sao</a:t>
            </a:r>
            <a:r>
              <a:rPr lang="vi-VN" altLang="en-US" sz="3600" dirty="0">
                <a:solidFill>
                  <a:srgbClr val="0070C0"/>
                </a:solidFill>
                <a:latin typeface="Helvetica" panose="020B0604020202020204" pitchFamily="34" charset="0"/>
                <a:cs typeface="Helvetica" panose="020B0604020202020204" pitchFamily="34" charset="0"/>
              </a:rPr>
              <a:t> Chatbot Lại Trở Thành Hot Trend? </a:t>
            </a:r>
            <a:endParaRPr lang="vi-VN" altLang="en-US" sz="3600" dirty="0">
              <a:solidFill>
                <a:srgbClr val="0070C0"/>
              </a:solidFill>
              <a:latin typeface="Helvetica" panose="020B0604020202020204" pitchFamily="34" charset="0"/>
              <a:cs typeface="Helvetica" panose="020B0604020202020204" pitchFamily="34" charset="0"/>
            </a:endParaRPr>
          </a:p>
        </p:txBody>
      </p:sp>
      <p:pic>
        <p:nvPicPr>
          <p:cNvPr id="3" name="Picture Placeholder 2"/>
          <p:cNvPicPr>
            <a:picLocks noChangeAspect="1"/>
          </p:cNvPicPr>
          <p:nvPr>
            <p:ph type="pic" sz="quarter" idx="10"/>
          </p:nvPr>
        </p:nvPicPr>
        <p:blipFill>
          <a:blip r:embed="rId1"/>
          <a:stretch>
            <a:fillRect/>
          </a:stretch>
        </p:blipFill>
        <p:spPr>
          <a:xfrm>
            <a:off x="535940" y="939800"/>
            <a:ext cx="7183120" cy="5387975"/>
          </a:xfrm>
          <a:prstGeom prst="rect">
            <a:avLst/>
          </a:prstGeom>
        </p:spPr>
      </p:pic>
      <p:sp>
        <p:nvSpPr>
          <p:cNvPr id="4" name="Text Box 3"/>
          <p:cNvSpPr txBox="1"/>
          <p:nvPr/>
        </p:nvSpPr>
        <p:spPr>
          <a:xfrm>
            <a:off x="8359140" y="1106805"/>
            <a:ext cx="3527425" cy="4939030"/>
          </a:xfrm>
          <a:prstGeom prst="rect">
            <a:avLst/>
          </a:prstGeom>
          <a:noFill/>
        </p:spPr>
        <p:txBody>
          <a:bodyPr wrap="square" rtlCol="0">
            <a:spAutoFit/>
          </a:bodyPr>
          <a:p>
            <a:pPr>
              <a:lnSpc>
                <a:spcPct val="150000"/>
              </a:lnSpc>
            </a:pPr>
            <a:r>
              <a:rPr lang="vi-VN" altLang="en-US" sz="1500">
                <a:latin typeface="Helvetica" panose="020B0604020202020204" pitchFamily="34" charset="0"/>
                <a:cs typeface="Helvetica" panose="020B0604020202020204" pitchFamily="34" charset="0"/>
              </a:rPr>
              <a:t>- Theo như report của tờ Business Insider về việc số người sử dụng các ứng dụng nhắn tin so với việc sử dụng ứng dụng Social, thì kết quả cho ra được lượng </a:t>
            </a:r>
            <a:r>
              <a:rPr lang="vi-VN" altLang="en-US" sz="1500">
                <a:latin typeface="Helvetica" panose="020B0604020202020204" pitchFamily="34" charset="0"/>
                <a:cs typeface="Helvetica" panose="020B0604020202020204" pitchFamily="34" charset="0"/>
                <a:hlinkClick r:id="rId2" tooltip="" action="ppaction://hlinkfile"/>
              </a:rPr>
              <a:t>ứng dụng nhắn tin lớn hơn nhiều so với ứng dụng Social. </a:t>
            </a:r>
            <a:endParaRPr lang="vi-VN" altLang="en-US" sz="1500">
              <a:latin typeface="Helvetica" panose="020B0604020202020204" pitchFamily="34" charset="0"/>
              <a:cs typeface="Helvetica" panose="020B0604020202020204" pitchFamily="34" charset="0"/>
              <a:hlinkClick r:id="rId2" tooltip="" action="ppaction://hlinkfile"/>
            </a:endParaRPr>
          </a:p>
          <a:p>
            <a:pPr>
              <a:lnSpc>
                <a:spcPct val="150000"/>
              </a:lnSpc>
            </a:pPr>
            <a:endParaRPr lang="vi-VN" altLang="en-US" sz="1500">
              <a:latin typeface="Helvetica" panose="020B0604020202020204" pitchFamily="34" charset="0"/>
              <a:cs typeface="Helvetica" panose="020B0604020202020204" pitchFamily="34" charset="0"/>
              <a:hlinkClick r:id="rId2" tooltip="" action="ppaction://hlinkfile"/>
            </a:endParaRPr>
          </a:p>
          <a:p>
            <a:pPr>
              <a:lnSpc>
                <a:spcPct val="150000"/>
              </a:lnSpc>
            </a:pPr>
            <a:r>
              <a:rPr lang="vi-VN" altLang="en-US" sz="1500">
                <a:latin typeface="Helvetica" panose="020B0604020202020204" pitchFamily="34" charset="0"/>
                <a:cs typeface="Helvetica" panose="020B0604020202020204" pitchFamily="34" charset="0"/>
              </a:rPr>
              <a:t>Mặc khác, </a:t>
            </a:r>
            <a:r>
              <a:rPr lang="en-US" sz="1500">
                <a:latin typeface="Helvetica" panose="020B0604020202020204" pitchFamily="34" charset="0"/>
                <a:cs typeface="Helvetica" panose="020B0604020202020204" pitchFamily="34" charset="0"/>
                <a:sym typeface="+mn-ea"/>
              </a:rPr>
              <a:t>Facebook cũng đã </a:t>
            </a:r>
            <a:r>
              <a:rPr lang="en-US" sz="1500">
                <a:latin typeface="Helvetica" panose="020B0604020202020204" pitchFamily="34" charset="0"/>
                <a:cs typeface="Helvetica" panose="020B0604020202020204" pitchFamily="34" charset="0"/>
                <a:sym typeface="+mn-ea"/>
                <a:hlinkClick r:id="rId3" action="ppaction://hlinkfile"/>
              </a:rPr>
              <a:t>giảm quảng cáo trên newfeed của người dùng</a:t>
            </a:r>
            <a:r>
              <a:rPr lang="en-US" sz="1500">
                <a:latin typeface="Helvetica" panose="020B0604020202020204" pitchFamily="34" charset="0"/>
                <a:cs typeface="Helvetica" panose="020B0604020202020204" pitchFamily="34" charset="0"/>
                <a:sym typeface="+mn-ea"/>
              </a:rPr>
              <a:t>, vậy không gian quảng cáo sẽ được chuyển đi đâu? </a:t>
            </a:r>
            <a:endParaRPr lang="en-US" sz="1500">
              <a:latin typeface="Helvetica" panose="020B0604020202020204" pitchFamily="34" charset="0"/>
              <a:cs typeface="Helvetica" panose="020B0604020202020204" pitchFamily="34" charset="0"/>
            </a:endParaRPr>
          </a:p>
          <a:p>
            <a:pPr algn="just">
              <a:lnSpc>
                <a:spcPct val="150000"/>
              </a:lnSpc>
            </a:pPr>
            <a:r>
              <a:rPr lang="vi-VN" altLang="en-US" sz="1500">
                <a:latin typeface="Helvetica" panose="020B0604020202020204" pitchFamily="34" charset="0"/>
                <a:cs typeface="Helvetica" panose="020B0604020202020204" pitchFamily="34" charset="0"/>
                <a:sym typeface="+mn-ea"/>
              </a:rPr>
              <a:t>--&gt; Đó chính là Chatbot</a:t>
            </a:r>
            <a:endParaRPr lang="vi-VN" altLang="en-US" sz="1500">
              <a:latin typeface="Helvetica" panose="020B0604020202020204" pitchFamily="34" charset="0"/>
              <a:cs typeface="Helvetica" panose="020B0604020202020204" pitchFamily="34" charset="0"/>
            </a:endParaRPr>
          </a:p>
          <a:p>
            <a:pPr>
              <a:lnSpc>
                <a:spcPct val="150000"/>
              </a:lnSpc>
            </a:pPr>
            <a:endParaRPr lang="vi-VN" altLang="en-US" sz="1500">
              <a:latin typeface="Helvetica" panose="020B0604020202020204" pitchFamily="34" charset="0"/>
              <a:cs typeface="Helvetica" panose="020B0604020202020204" pitchFamily="34" charset="0"/>
            </a:endParaRPr>
          </a:p>
          <a:p>
            <a:pPr>
              <a:lnSpc>
                <a:spcPct val="150000"/>
              </a:lnSpc>
            </a:pPr>
            <a:endParaRPr lang="vi-VN" altLang="en-US" sz="1500">
              <a:latin typeface="Helvetica" panose="020B0604020202020204" pitchFamily="34" charset="0"/>
              <a:cs typeface="Helvetica" panose="020B0604020202020204" pitchFamily="34" charset="0"/>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 name="Group 7"/>
          <p:cNvGrpSpPr/>
          <p:nvPr/>
        </p:nvGrpSpPr>
        <p:grpSpPr>
          <a:xfrm>
            <a:off x="0" y="48888"/>
            <a:ext cx="12192000" cy="646331"/>
            <a:chOff x="0" y="154596"/>
            <a:chExt cx="12192000" cy="646331"/>
          </a:xfrm>
        </p:grpSpPr>
        <p:sp>
          <p:nvSpPr>
            <p:cNvPr id="9" name="TextBox 8"/>
            <p:cNvSpPr txBox="1"/>
            <p:nvPr/>
          </p:nvSpPr>
          <p:spPr>
            <a:xfrm>
              <a:off x="0" y="154596"/>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Vai Trò</a:t>
              </a:r>
              <a:r>
                <a:rPr lang="vi-VN" altLang="en-US" sz="3600" dirty="0">
                  <a:solidFill>
                    <a:srgbClr val="0070C0"/>
                  </a:solidFill>
                  <a:latin typeface="Helvetica" panose="020B0604020202020204" pitchFamily="34" charset="0"/>
                  <a:cs typeface="Helvetica" panose="020B0604020202020204" pitchFamily="34" charset="0"/>
                </a:rPr>
                <a:t> Của Chatbot</a:t>
              </a:r>
              <a:endParaRPr lang="vi-VN" altLang="en-US" sz="3600" dirty="0">
                <a:solidFill>
                  <a:srgbClr val="0070C0"/>
                </a:solidFill>
                <a:latin typeface="Helvetica" panose="020B0604020202020204" pitchFamily="34" charset="0"/>
                <a:cs typeface="Helvetica" panose="020B0604020202020204" pitchFamily="34" charset="0"/>
              </a:endParaRPr>
            </a:p>
          </p:txBody>
        </p:sp>
        <p:sp>
          <p:nvSpPr>
            <p:cNvPr id="10" name="Line 13"/>
            <p:cNvSpPr>
              <a:spLocks noChangeShapeType="1"/>
            </p:cNvSpPr>
            <p:nvPr/>
          </p:nvSpPr>
          <p:spPr bwMode="auto">
            <a:xfrm>
              <a:off x="1319610" y="800927"/>
              <a:ext cx="9552781"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p>
              <a:endParaRPr lang="en-US" sz="2400">
                <a:latin typeface="Helvetica" panose="020B0604020202020204" pitchFamily="34" charset="0"/>
                <a:cs typeface="Helvetica" panose="020B0604020202020204" pitchFamily="34" charset="0"/>
              </a:endParaRPr>
            </a:p>
          </p:txBody>
        </p:sp>
      </p:grpSp>
      <p:sp>
        <p:nvSpPr>
          <p:cNvPr id="3" name="Text Box 2"/>
          <p:cNvSpPr txBox="1"/>
          <p:nvPr/>
        </p:nvSpPr>
        <p:spPr>
          <a:xfrm>
            <a:off x="772160" y="1696085"/>
            <a:ext cx="7226300" cy="1245235"/>
          </a:xfrm>
          <a:prstGeom prst="rect">
            <a:avLst/>
          </a:prstGeom>
          <a:noFill/>
        </p:spPr>
        <p:txBody>
          <a:bodyPr wrap="none" rtlCol="0">
            <a:spAutoFit/>
          </a:bodyPr>
          <a:p>
            <a:pPr algn="l"/>
            <a:r>
              <a:rPr lang="vi-VN" altLang="en-US" sz="2500">
                <a:latin typeface="Helvetica" panose="020B0604020202020204" pitchFamily="34" charset="0"/>
                <a:cs typeface="Helvetica" panose="020B0604020202020204" pitchFamily="34" charset="0"/>
              </a:rPr>
              <a:t>- </a:t>
            </a:r>
            <a:r>
              <a:rPr lang="en-US" sz="2500">
                <a:latin typeface="Helvetica" panose="020B0604020202020204" pitchFamily="34" charset="0"/>
                <a:cs typeface="Helvetica" panose="020B0604020202020204" pitchFamily="34" charset="0"/>
              </a:rPr>
              <a:t>Chatbot giúp trả lời bình luận tự động</a:t>
            </a:r>
            <a:r>
              <a:rPr lang="vi-VN" altLang="en-US" sz="2500">
                <a:latin typeface="Helvetica" panose="020B0604020202020204" pitchFamily="34" charset="0"/>
                <a:cs typeface="Helvetica" panose="020B0604020202020204" pitchFamily="34" charset="0"/>
              </a:rPr>
              <a:t>.</a:t>
            </a:r>
            <a:endParaRPr lang="vi-VN" altLang="en-US" sz="2500">
              <a:latin typeface="Helvetica" panose="020B0604020202020204" pitchFamily="34" charset="0"/>
              <a:cs typeface="Helvetica" panose="020B0604020202020204" pitchFamily="34" charset="0"/>
            </a:endParaRPr>
          </a:p>
          <a:p>
            <a:pPr algn="l"/>
            <a:r>
              <a:rPr lang="vi-VN" altLang="en-US" sz="2500">
                <a:latin typeface="Helvetica" panose="020B0604020202020204" pitchFamily="34" charset="0"/>
                <a:cs typeface="Helvetica" panose="020B0604020202020204" pitchFamily="34" charset="0"/>
              </a:rPr>
              <a:t>- Chatbot tự động inbox khi khách hàng bình luận.</a:t>
            </a:r>
            <a:endParaRPr lang="vi-VN" altLang="en-US" sz="2500">
              <a:latin typeface="Helvetica" panose="020B0604020202020204" pitchFamily="34" charset="0"/>
              <a:cs typeface="Helvetica" panose="020B0604020202020204" pitchFamily="34" charset="0"/>
            </a:endParaRPr>
          </a:p>
          <a:p>
            <a:pPr algn="l"/>
            <a:endParaRPr lang="vi-VN" altLang="en-US" sz="2500">
              <a:latin typeface="Helvetica" panose="020B0604020202020204" pitchFamily="34" charset="0"/>
              <a:cs typeface="Helvetica" panose="020B0604020202020204" pitchFamily="34" charset="0"/>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8" name="Group 7"/>
          <p:cNvGrpSpPr/>
          <p:nvPr/>
        </p:nvGrpSpPr>
        <p:grpSpPr>
          <a:xfrm>
            <a:off x="0" y="133343"/>
            <a:ext cx="12192000" cy="646331"/>
            <a:chOff x="0" y="154596"/>
            <a:chExt cx="12192000" cy="646331"/>
          </a:xfrm>
        </p:grpSpPr>
        <p:sp>
          <p:nvSpPr>
            <p:cNvPr id="9" name="TextBox 8"/>
            <p:cNvSpPr txBox="1"/>
            <p:nvPr/>
          </p:nvSpPr>
          <p:spPr>
            <a:xfrm>
              <a:off x="0" y="154596"/>
              <a:ext cx="12192000" cy="645160"/>
            </a:xfrm>
            <a:prstGeom prst="rect">
              <a:avLst/>
            </a:prstGeom>
            <a:noFill/>
          </p:spPr>
          <p:txBody>
            <a:bodyPr wrap="square" rtlCol="0">
              <a:spAutoFit/>
            </a:bodyPr>
            <a:p>
              <a:pPr algn="ctr"/>
              <a:r>
                <a:rPr lang="vi-VN" altLang="en-US" sz="3600" dirty="0">
                  <a:solidFill>
                    <a:srgbClr val="C00000"/>
                  </a:solidFill>
                  <a:latin typeface="Helvetica" panose="020B0604020202020204" pitchFamily="34" charset="0"/>
                  <a:cs typeface="Helvetica" panose="020B0604020202020204" pitchFamily="34" charset="0"/>
                </a:rPr>
                <a:t>Ai </a:t>
              </a:r>
              <a:r>
                <a:rPr lang="vi-VN" altLang="en-US" sz="3600" dirty="0">
                  <a:solidFill>
                    <a:srgbClr val="0070C0"/>
                  </a:solidFill>
                  <a:latin typeface="Helvetica" panose="020B0604020202020204" pitchFamily="34" charset="0"/>
                  <a:cs typeface="Helvetica" panose="020B0604020202020204" pitchFamily="34" charset="0"/>
                </a:rPr>
                <a:t>Nên Sử Dụng Chatbot?</a:t>
              </a:r>
              <a:endParaRPr lang="vi-VN" altLang="en-US" sz="3600" dirty="0">
                <a:solidFill>
                  <a:srgbClr val="0070C0"/>
                </a:solidFill>
                <a:latin typeface="Helvetica" panose="020B0604020202020204" pitchFamily="34" charset="0"/>
                <a:cs typeface="Helvetica" panose="020B0604020202020204" pitchFamily="34" charset="0"/>
              </a:endParaRPr>
            </a:p>
          </p:txBody>
        </p:sp>
        <p:sp>
          <p:nvSpPr>
            <p:cNvPr id="10" name="Line 13"/>
            <p:cNvSpPr>
              <a:spLocks noChangeShapeType="1"/>
            </p:cNvSpPr>
            <p:nvPr/>
          </p:nvSpPr>
          <p:spPr bwMode="auto">
            <a:xfrm>
              <a:off x="1319610" y="800927"/>
              <a:ext cx="9552781" cy="0"/>
            </a:xfrm>
            <a:prstGeom prst="line">
              <a:avLst/>
            </a:prstGeom>
            <a:noFill/>
            <a:ln w="6350" cap="flat">
              <a:solidFill>
                <a:schemeClr val="bg1">
                  <a:lumMod val="65000"/>
                  <a:alpha val="2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p>
              <a:endParaRPr lang="en-US" sz="2400">
                <a:latin typeface="Helvetica" panose="020B0604020202020204" pitchFamily="34" charset="0"/>
                <a:cs typeface="Helvetica" panose="020B0604020202020204" pitchFamily="34" charset="0"/>
              </a:endParaRPr>
            </a:p>
          </p:txBody>
        </p:sp>
      </p:grpSp>
      <p:sp>
        <p:nvSpPr>
          <p:cNvPr id="4" name="Text Box 3"/>
          <p:cNvSpPr txBox="1"/>
          <p:nvPr/>
        </p:nvSpPr>
        <p:spPr>
          <a:xfrm>
            <a:off x="753745" y="1119505"/>
            <a:ext cx="5777865" cy="4154170"/>
          </a:xfrm>
          <a:prstGeom prst="rect">
            <a:avLst/>
          </a:prstGeom>
          <a:noFill/>
        </p:spPr>
        <p:txBody>
          <a:bodyPr wrap="square" rtlCol="0" anchor="t">
            <a:spAutoFit/>
          </a:bodyPr>
          <a:p>
            <a:pPr>
              <a:lnSpc>
                <a:spcPct val="150000"/>
              </a:lnSpc>
            </a:pPr>
            <a:r>
              <a:rPr lang="en-US" sz="1600" i="1">
                <a:solidFill>
                  <a:srgbClr val="0070C0"/>
                </a:solidFill>
                <a:latin typeface="Helvetica" panose="020B0604020202020204" pitchFamily="34" charset="0"/>
                <a:cs typeface="Helvetica" panose="020B0604020202020204" pitchFamily="34" charset="0"/>
              </a:rPr>
              <a:t>Đa số tất cả các lĩnh vực kinh doanh trực tuyến đều có thể sử dụng chatbot để hỗ trợ việc bán hàng nhưng tiêu biểu nhất là các nhóm ngành sau:</a:t>
            </a:r>
            <a:endParaRPr lang="en-US" sz="1600" i="1">
              <a:solidFill>
                <a:srgbClr val="0070C0"/>
              </a:solidFill>
              <a:latin typeface="Helvetica" panose="020B0604020202020204" pitchFamily="34" charset="0"/>
              <a:cs typeface="Helvetica" panose="020B0604020202020204" pitchFamily="34" charset="0"/>
            </a:endParaRPr>
          </a:p>
          <a:p>
            <a:pPr>
              <a:lnSpc>
                <a:spcPct val="150000"/>
              </a:lnSpc>
            </a:pPr>
            <a:endParaRPr lang="en-US" sz="1600" i="1">
              <a:solidFill>
                <a:srgbClr val="0070C0"/>
              </a:solidFill>
              <a:latin typeface="Helvetica" panose="020B0604020202020204" pitchFamily="34" charset="0"/>
              <a:cs typeface="Helvetica" panose="020B0604020202020204" pitchFamily="34" charset="0"/>
            </a:endParaRPr>
          </a:p>
          <a:p>
            <a:pPr>
              <a:lnSpc>
                <a:spcPct val="150000"/>
              </a:lnSpc>
            </a:pPr>
            <a:r>
              <a:rPr lang="vi-VN" altLang="en-US" sz="1600">
                <a:latin typeface="Helvetica" panose="020B0604020202020204" pitchFamily="34" charset="0"/>
                <a:cs typeface="Helvetica" panose="020B0604020202020204" pitchFamily="34" charset="0"/>
              </a:rPr>
              <a:t>- </a:t>
            </a:r>
            <a:r>
              <a:rPr lang="en-US" sz="1600">
                <a:latin typeface="Helvetica" panose="020B0604020202020204" pitchFamily="34" charset="0"/>
                <a:cs typeface="Helvetica" panose="020B0604020202020204" pitchFamily="34" charset="0"/>
              </a:rPr>
              <a:t>Kinh doanh dịch vụ ẩm thực, ăn uống: nhà hàng, quán ăn, quán café,…</a:t>
            </a:r>
            <a:endParaRPr lang="en-US" sz="1600">
              <a:latin typeface="Helvetica" panose="020B0604020202020204" pitchFamily="34" charset="0"/>
              <a:cs typeface="Helvetica" panose="020B0604020202020204" pitchFamily="34" charset="0"/>
            </a:endParaRPr>
          </a:p>
          <a:p>
            <a:pPr>
              <a:lnSpc>
                <a:spcPct val="150000"/>
              </a:lnSpc>
            </a:pPr>
            <a:r>
              <a:rPr lang="vi-VN" altLang="en-US" sz="1600">
                <a:latin typeface="Helvetica" panose="020B0604020202020204" pitchFamily="34" charset="0"/>
                <a:cs typeface="Helvetica" panose="020B0604020202020204" pitchFamily="34" charset="0"/>
              </a:rPr>
              <a:t>- </a:t>
            </a:r>
            <a:r>
              <a:rPr lang="en-US" sz="1600">
                <a:latin typeface="Helvetica" panose="020B0604020202020204" pitchFamily="34" charset="0"/>
                <a:cs typeface="Helvetica" panose="020B0604020202020204" pitchFamily="34" charset="0"/>
              </a:rPr>
              <a:t>Kinh doanh thời trang: giày dép, quần áo, phụ kiện,…</a:t>
            </a:r>
            <a:endParaRPr lang="en-US" sz="1600">
              <a:latin typeface="Helvetica" panose="020B0604020202020204" pitchFamily="34" charset="0"/>
              <a:cs typeface="Helvetica" panose="020B0604020202020204" pitchFamily="34" charset="0"/>
            </a:endParaRPr>
          </a:p>
          <a:p>
            <a:pPr>
              <a:lnSpc>
                <a:spcPct val="150000"/>
              </a:lnSpc>
            </a:pPr>
            <a:r>
              <a:rPr lang="vi-VN" altLang="en-US" sz="1600">
                <a:latin typeface="Helvetica" panose="020B0604020202020204" pitchFamily="34" charset="0"/>
                <a:cs typeface="Helvetica" panose="020B0604020202020204" pitchFamily="34" charset="0"/>
              </a:rPr>
              <a:t>- </a:t>
            </a:r>
            <a:r>
              <a:rPr lang="en-US" sz="1600">
                <a:latin typeface="Helvetica" panose="020B0604020202020204" pitchFamily="34" charset="0"/>
                <a:cs typeface="Helvetica" panose="020B0604020202020204" pitchFamily="34" charset="0"/>
              </a:rPr>
              <a:t>Kinh doanh lĩnh vực làm đẹp: thẩm mỹ viện, mỹ phẩm,…</a:t>
            </a:r>
            <a:endParaRPr lang="en-US" sz="1600">
              <a:latin typeface="Helvetica" panose="020B0604020202020204" pitchFamily="34" charset="0"/>
              <a:cs typeface="Helvetica" panose="020B0604020202020204" pitchFamily="34" charset="0"/>
            </a:endParaRPr>
          </a:p>
          <a:p>
            <a:pPr>
              <a:lnSpc>
                <a:spcPct val="150000"/>
              </a:lnSpc>
            </a:pPr>
            <a:r>
              <a:rPr lang="vi-VN" altLang="en-US" sz="1600">
                <a:latin typeface="Helvetica" panose="020B0604020202020204" pitchFamily="34" charset="0"/>
                <a:cs typeface="Helvetica" panose="020B0604020202020204" pitchFamily="34" charset="0"/>
              </a:rPr>
              <a:t>- </a:t>
            </a:r>
            <a:r>
              <a:rPr lang="en-US" sz="1600">
                <a:latin typeface="Helvetica" panose="020B0604020202020204" pitchFamily="34" charset="0"/>
                <a:cs typeface="Helvetica" panose="020B0604020202020204" pitchFamily="34" charset="0"/>
              </a:rPr>
              <a:t>Lĩnh vực giáo dục – đào tạo: trung tâm ngoại ngữ, trung tâm dạy kỹ năng mềm,…</a:t>
            </a:r>
            <a:endParaRPr lang="en-US" sz="1600">
              <a:latin typeface="Helvetica" panose="020B0604020202020204" pitchFamily="34" charset="0"/>
              <a:cs typeface="Helvetica" panose="020B0604020202020204" pitchFamily="34" charset="0"/>
            </a:endParaRPr>
          </a:p>
          <a:p>
            <a:pPr>
              <a:lnSpc>
                <a:spcPct val="150000"/>
              </a:lnSpc>
            </a:pPr>
            <a:r>
              <a:rPr lang="vi-VN" altLang="en-US" sz="1600">
                <a:latin typeface="Helvetica" panose="020B0604020202020204" pitchFamily="34" charset="0"/>
                <a:cs typeface="Helvetica" panose="020B0604020202020204" pitchFamily="34" charset="0"/>
              </a:rPr>
              <a:t>- </a:t>
            </a:r>
            <a:r>
              <a:rPr lang="en-US" sz="1600">
                <a:latin typeface="Helvetica" panose="020B0604020202020204" pitchFamily="34" charset="0"/>
                <a:cs typeface="Helvetica" panose="020B0604020202020204" pitchFamily="34" charset="0"/>
              </a:rPr>
              <a:t>Các dịch vụ hỗ trợ: đặt vé/đặt phòng online, vận chuyển,…</a:t>
            </a:r>
            <a:endParaRPr lang="en-US" sz="1600">
              <a:latin typeface="Helvetica" panose="020B0604020202020204" pitchFamily="34" charset="0"/>
              <a:cs typeface="Helvetica" panose="020B0604020202020204" pitchFamily="34" charset="0"/>
            </a:endParaRPr>
          </a:p>
        </p:txBody>
      </p:sp>
      <p:pic>
        <p:nvPicPr>
          <p:cNvPr id="5" name="Picture Placeholder 4"/>
          <p:cNvPicPr>
            <a:picLocks noChangeAspect="1"/>
          </p:cNvPicPr>
          <p:nvPr>
            <p:ph type="pic" sz="quarter" idx="10"/>
          </p:nvPr>
        </p:nvPicPr>
        <p:blipFill>
          <a:blip r:embed="rId1"/>
          <a:stretch>
            <a:fillRect/>
          </a:stretch>
        </p:blipFill>
        <p:spPr>
          <a:xfrm>
            <a:off x="6726555" y="1289050"/>
            <a:ext cx="3977640" cy="2480945"/>
          </a:xfrm>
          <a:prstGeom prst="rect">
            <a:avLst/>
          </a:prstGeom>
        </p:spPr>
      </p:pic>
    </p:spTree>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2422</Words>
  <Application>WPS Presentation</Application>
  <PresentationFormat>Widescreen</PresentationFormat>
  <Paragraphs>101</Paragraphs>
  <Slides>11</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11</vt:i4>
      </vt:variant>
    </vt:vector>
  </HeadingPairs>
  <TitlesOfParts>
    <vt:vector size="27" baseType="lpstr">
      <vt:lpstr>Arial</vt:lpstr>
      <vt:lpstr>SimSun</vt:lpstr>
      <vt:lpstr>Wingdings</vt:lpstr>
      <vt:lpstr>Helvetica</vt:lpstr>
      <vt:lpstr>MS PGothic</vt:lpstr>
      <vt:lpstr>Bebas Neue</vt:lpstr>
      <vt:lpstr>Lato</vt:lpstr>
      <vt:lpstr>Lato Regular</vt:lpstr>
      <vt:lpstr>Gill Sans</vt:lpstr>
      <vt:lpstr>ヒラギノ角ゴ ProN W3</vt:lpstr>
      <vt:lpstr>Calibri</vt:lpstr>
      <vt:lpstr>Microsoft YaHei</vt:lpstr>
      <vt:lpstr>Arial Unicode MS</vt:lpstr>
      <vt:lpstr>Calibri Light</vt:lpstr>
      <vt:lpstr>Segoe Print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PHUYEN_PLASTICS</dc:creator>
  <cp:lastModifiedBy>PC</cp:lastModifiedBy>
  <cp:revision>11</cp:revision>
  <dcterms:created xsi:type="dcterms:W3CDTF">2019-10-28T05:20:00Z</dcterms:created>
  <dcterms:modified xsi:type="dcterms:W3CDTF">2019-11-05T18:19:05Z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

<file path=docProps/thumbnail.jpeg>
</file>